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9" r:id="rId5"/>
  </p:sldMasterIdLst>
  <p:notesMasterIdLst>
    <p:notesMasterId r:id="rId65"/>
  </p:notesMasterIdLst>
  <p:sldIdLst>
    <p:sldId id="688" r:id="rId6"/>
    <p:sldId id="638" r:id="rId7"/>
    <p:sldId id="2607" r:id="rId8"/>
    <p:sldId id="2597" r:id="rId9"/>
    <p:sldId id="2588" r:id="rId10"/>
    <p:sldId id="2587" r:id="rId11"/>
    <p:sldId id="2585" r:id="rId12"/>
    <p:sldId id="2598" r:id="rId13"/>
    <p:sldId id="656" r:id="rId14"/>
    <p:sldId id="681" r:id="rId15"/>
    <p:sldId id="2618" r:id="rId16"/>
    <p:sldId id="658" r:id="rId17"/>
    <p:sldId id="2586" r:id="rId18"/>
    <p:sldId id="2599" r:id="rId19"/>
    <p:sldId id="673" r:id="rId20"/>
    <p:sldId id="2625" r:id="rId21"/>
    <p:sldId id="2619" r:id="rId22"/>
    <p:sldId id="2620" r:id="rId23"/>
    <p:sldId id="649" r:id="rId24"/>
    <p:sldId id="668" r:id="rId25"/>
    <p:sldId id="2623" r:id="rId26"/>
    <p:sldId id="2590" r:id="rId27"/>
    <p:sldId id="2591" r:id="rId28"/>
    <p:sldId id="2592" r:id="rId29"/>
    <p:sldId id="2600" r:id="rId30"/>
    <p:sldId id="2786" r:id="rId31"/>
    <p:sldId id="667" r:id="rId32"/>
    <p:sldId id="2787" r:id="rId33"/>
    <p:sldId id="671" r:id="rId34"/>
    <p:sldId id="2601" r:id="rId35"/>
    <p:sldId id="659" r:id="rId36"/>
    <p:sldId id="662" r:id="rId37"/>
    <p:sldId id="2626" r:id="rId38"/>
    <p:sldId id="664" r:id="rId39"/>
    <p:sldId id="2778" r:id="rId40"/>
    <p:sldId id="693" r:id="rId41"/>
    <p:sldId id="2622" r:id="rId42"/>
    <p:sldId id="2613" r:id="rId43"/>
    <p:sldId id="2624" r:id="rId44"/>
    <p:sldId id="663" r:id="rId45"/>
    <p:sldId id="2612" r:id="rId46"/>
    <p:sldId id="2627" r:id="rId47"/>
    <p:sldId id="2780" r:id="rId48"/>
    <p:sldId id="687" r:id="rId49"/>
    <p:sldId id="2593" r:id="rId50"/>
    <p:sldId id="2604" r:id="rId51"/>
    <p:sldId id="648" r:id="rId52"/>
    <p:sldId id="2777" r:id="rId53"/>
    <p:sldId id="2595" r:id="rId54"/>
    <p:sldId id="2596" r:id="rId55"/>
    <p:sldId id="2782" r:id="rId56"/>
    <p:sldId id="264" r:id="rId57"/>
    <p:sldId id="2621" r:id="rId58"/>
    <p:sldId id="2606" r:id="rId59"/>
    <p:sldId id="635" r:id="rId60"/>
    <p:sldId id="646" r:id="rId61"/>
    <p:sldId id="1152" r:id="rId62"/>
    <p:sldId id="632" r:id="rId63"/>
    <p:sldId id="2611"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D902C13-2FD4-28BD-785F-A82B4AF635D0}" name="Alex Dave" initials="AD" userId="S::Alex.Dave@lgfl.net::7419d647-714f-46ce-9a66-4049cb0aedd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26E2"/>
    <a:srgbClr val="EC1C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26" autoAdjust="0"/>
    <p:restoredTop sz="79389" autoAdjust="0"/>
  </p:normalViewPr>
  <p:slideViewPr>
    <p:cSldViewPr snapToGrid="0">
      <p:cViewPr varScale="1">
        <p:scale>
          <a:sx n="90" d="100"/>
          <a:sy n="90" d="100"/>
        </p:scale>
        <p:origin x="1350" y="6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2" d="100"/>
          <a:sy n="62" d="100"/>
        </p:scale>
        <p:origin x="3226" y="34"/>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theme" Target="theme/theme1.xml"/><Relationship Id="rId7" Type="http://schemas.openxmlformats.org/officeDocument/2006/relationships/slide" Target="slides/slide2.xml"/><Relationship Id="rId71"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US" dirty="0"/>
              <a:t>Proportion of children who have their own mobile phone</a:t>
            </a:r>
          </a:p>
        </c:rich>
      </c:tx>
      <c:layout>
        <c:manualLayout>
          <c:xMode val="edge"/>
          <c:yMode val="edge"/>
          <c:x val="0.11888888888888889"/>
          <c:y val="4.6296296296296294E-3"/>
        </c:manualLayout>
      </c:layout>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plotArea>
      <c:layout/>
      <c:lineChart>
        <c:grouping val="standard"/>
        <c:varyColors val="0"/>
        <c:ser>
          <c:idx val="0"/>
          <c:order val="0"/>
          <c:tx>
            <c:strRef>
              <c:f>Sheet1!$A$3</c:f>
              <c:strCache>
                <c:ptCount val="1"/>
                <c:pt idx="0">
                  <c:v>Proportion fo children who have their own mobile phone</c:v>
                </c:pt>
              </c:strCache>
            </c:strRef>
          </c:tx>
          <c:spPr>
            <a:ln w="34925" cap="rnd">
              <a:solidFill>
                <a:schemeClr val="accent1"/>
              </a:solidFill>
              <a:round/>
            </a:ln>
            <a:effectLst>
              <a:outerShdw blurRad="57150" dist="19050" dir="5400000" algn="ctr" rotWithShape="0">
                <a:srgbClr val="000000">
                  <a:alpha val="63000"/>
                </a:srgbClr>
              </a:outerShdw>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Sheet1!$B$2:$G$2</c:f>
              <c:strCache>
                <c:ptCount val="6"/>
                <c:pt idx="0">
                  <c:v>3 - 5</c:v>
                </c:pt>
                <c:pt idx="1">
                  <c:v>6 - 7</c:v>
                </c:pt>
                <c:pt idx="2">
                  <c:v>8 - 9</c:v>
                </c:pt>
                <c:pt idx="3">
                  <c:v>10 - 12</c:v>
                </c:pt>
                <c:pt idx="4">
                  <c:v>13 - 15</c:v>
                </c:pt>
                <c:pt idx="5">
                  <c:v>16 - 17</c:v>
                </c:pt>
              </c:strCache>
            </c:strRef>
          </c:cat>
          <c:val>
            <c:numRef>
              <c:f>Sheet1!$B$3:$G$3</c:f>
              <c:numCache>
                <c:formatCode>0%</c:formatCode>
                <c:ptCount val="6"/>
                <c:pt idx="0">
                  <c:v>0.19</c:v>
                </c:pt>
                <c:pt idx="1">
                  <c:v>0.28000000000000003</c:v>
                </c:pt>
                <c:pt idx="2">
                  <c:v>0.4</c:v>
                </c:pt>
                <c:pt idx="3">
                  <c:v>0.82</c:v>
                </c:pt>
                <c:pt idx="4">
                  <c:v>0.98</c:v>
                </c:pt>
                <c:pt idx="5">
                  <c:v>0.99</c:v>
                </c:pt>
              </c:numCache>
            </c:numRef>
          </c:val>
          <c:smooth val="0"/>
          <c:extLst>
            <c:ext xmlns:c16="http://schemas.microsoft.com/office/drawing/2014/chart" uri="{C3380CC4-5D6E-409C-BE32-E72D297353CC}">
              <c16:uniqueId val="{00000000-9BB9-4CC5-92E5-F5180A0A35DA}"/>
            </c:ext>
          </c:extLst>
        </c:ser>
        <c:dLbls>
          <c:dLblPos val="ctr"/>
          <c:showLegendKey val="0"/>
          <c:showVal val="1"/>
          <c:showCatName val="0"/>
          <c:showSerName val="0"/>
          <c:showPercent val="0"/>
          <c:showBubbleSize val="0"/>
        </c:dLbls>
        <c:smooth val="0"/>
        <c:axId val="1132119359"/>
        <c:axId val="1132116479"/>
      </c:lineChart>
      <c:catAx>
        <c:axId val="1132119359"/>
        <c:scaling>
          <c:orientation val="minMax"/>
        </c:scaling>
        <c:delete val="0"/>
        <c:axPos val="b"/>
        <c:numFmt formatCode="General" sourceLinked="1"/>
        <c:majorTickMark val="none"/>
        <c:minorTickMark val="none"/>
        <c:tickLblPos val="nextTo"/>
        <c:spPr>
          <a:noFill/>
          <a:ln w="9525" cap="flat" cmpd="sng" algn="ctr">
            <a:solidFill>
              <a:schemeClr val="lt1">
                <a:lumMod val="95000"/>
                <a:alpha val="10000"/>
              </a:schemeClr>
            </a:solidFill>
            <a:round/>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1132116479"/>
        <c:crosses val="autoZero"/>
        <c:auto val="1"/>
        <c:lblAlgn val="ctr"/>
        <c:lblOffset val="100"/>
        <c:noMultiLvlLbl val="0"/>
      </c:catAx>
      <c:valAx>
        <c:axId val="1132116479"/>
        <c:scaling>
          <c:orientation val="minMax"/>
          <c:max val="1"/>
        </c:scaling>
        <c:delete val="0"/>
        <c:axPos val="l"/>
        <c:majorGridlines>
          <c:spPr>
            <a:ln w="9525" cap="flat" cmpd="sng" algn="ctr">
              <a:solidFill>
                <a:schemeClr val="lt1">
                  <a:lumMod val="95000"/>
                  <a:alpha val="10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1132119359"/>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3">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9525" cap="flat" cmpd="sng" algn="ctr">
        <a:solidFill>
          <a:schemeClr val="lt1">
            <a:lumMod val="95000"/>
            <a:alpha val="10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33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3300"/>
            </a:lvl1pPr>
          </a:lstStyle>
          <a:p>
            <a:fld id="{4840487F-0CE3-453C-9223-EB4F050EE395}" type="datetimeFigureOut">
              <a:rPr lang="en-GB" smtClean="0"/>
              <a:pPr/>
              <a:t>04/02/2026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33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3300"/>
            </a:lvl1pPr>
          </a:lstStyle>
          <a:p>
            <a:fld id="{EF89B59B-2120-461D-8222-CE3302E55416}" type="slidenum">
              <a:rPr lang="en-GB" smtClean="0"/>
              <a:pPr/>
              <a:t>‹#›</a:t>
            </a:fld>
            <a:endParaRPr lang="en-GB"/>
          </a:p>
        </p:txBody>
      </p:sp>
    </p:spTree>
    <p:extLst>
      <p:ext uri="{BB962C8B-B14F-4D97-AF65-F5344CB8AC3E}">
        <p14:creationId xmlns:p14="http://schemas.microsoft.com/office/powerpoint/2010/main" val="2826096622"/>
      </p:ext>
    </p:extLst>
  </p:cSld>
  <p:clrMap bg1="lt1" tx1="dk1" bg2="lt2" tx2="dk2" accent1="accent1" accent2="accent2" accent3="accent3" accent4="accent4" accent5="accent5" accent6="accent6" hlink="hlink" folHlink="folHlink"/>
  <p:notesStyle>
    <a:lvl1pPr marL="0" algn="l" defTabSz="914400" rtl="0" eaLnBrk="1" latinLnBrk="0" hangingPunct="1">
      <a:defRPr sz="3300" kern="1200">
        <a:solidFill>
          <a:schemeClr val="tx1"/>
        </a:solidFill>
        <a:latin typeface="+mn-lt"/>
        <a:ea typeface="+mn-ea"/>
        <a:cs typeface="+mn-cs"/>
      </a:defRPr>
    </a:lvl1pPr>
    <a:lvl2pPr marL="457200" algn="l" defTabSz="914400" rtl="0" eaLnBrk="1" latinLnBrk="0" hangingPunct="1">
      <a:defRPr sz="3300" kern="1200">
        <a:solidFill>
          <a:schemeClr val="tx1"/>
        </a:solidFill>
        <a:latin typeface="+mn-lt"/>
        <a:ea typeface="+mn-ea"/>
        <a:cs typeface="+mn-cs"/>
      </a:defRPr>
    </a:lvl2pPr>
    <a:lvl3pPr marL="914400" algn="l" defTabSz="914400" rtl="0" eaLnBrk="1" latinLnBrk="0" hangingPunct="1">
      <a:defRPr sz="3300" kern="1200">
        <a:solidFill>
          <a:schemeClr val="tx1"/>
        </a:solidFill>
        <a:latin typeface="+mn-lt"/>
        <a:ea typeface="+mn-ea"/>
        <a:cs typeface="+mn-cs"/>
      </a:defRPr>
    </a:lvl3pPr>
    <a:lvl4pPr marL="1371600" algn="l" defTabSz="914400" rtl="0" eaLnBrk="1" latinLnBrk="0" hangingPunct="1">
      <a:defRPr sz="3300" kern="1200">
        <a:solidFill>
          <a:schemeClr val="tx1"/>
        </a:solidFill>
        <a:latin typeface="+mn-lt"/>
        <a:ea typeface="+mn-ea"/>
        <a:cs typeface="+mn-cs"/>
      </a:defRPr>
    </a:lvl4pPr>
    <a:lvl5pPr marL="1828800" algn="l" defTabSz="914400" rtl="0" eaLnBrk="1" latinLnBrk="0" hangingPunct="1">
      <a:defRPr sz="33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parents.thorn.org/discussion-guides/"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drive.google.com/uc?export=download&amp;id=1-E_5IiDOfw3EQBPQgbGe9f2Qy3T7o_ny&#8230;"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internetmatters.org/parental-controls/smartphones-and-other-devices/google-family-link/" TargetMode="External"/><Relationship Id="rId2" Type="http://schemas.openxmlformats.org/officeDocument/2006/relationships/slide" Target="../slides/slide23.xml"/><Relationship Id="rId1" Type="http://schemas.openxmlformats.org/officeDocument/2006/relationships/notesMaster" Target="../notesMasters/notesMaster1.xml"/><Relationship Id="rId5" Type="http://schemas.openxmlformats.org/officeDocument/2006/relationships/hyperlink" Target="https://www.internetmatters.org/parental-controls/smartphones-and-other-devices/windows-11-parental-controls/" TargetMode="External"/><Relationship Id="rId4" Type="http://schemas.openxmlformats.org/officeDocument/2006/relationships/hyperlink" Target="https://www.internetmatters.org/parental-controls/smartphones-and-other-devices/apple-iphone-and-ipad-parental-control-guide/" TargetMode="Externa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3" Type="http://schemas.openxmlformats.org/officeDocument/2006/relationships/hyperlink" Target="https://parentsafe.lgfl.net/" TargetMode="External"/><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400" b="0" i="0" baseline="0" dirty="0">
                <a:solidFill>
                  <a:srgbClr val="333333"/>
                </a:solidFill>
                <a:effectLst/>
                <a:latin typeface="Aptos" panose="020B0004020202020204" pitchFamily="34" charset="0"/>
                <a:ea typeface="ADLaM Display" panose="02010000000000000000" pitchFamily="2" charset="0"/>
                <a:cs typeface="ADLaM Display" panose="02010000000000000000" pitchFamily="2" charset="0"/>
              </a:rPr>
              <a:t>This presentation brings together:</a:t>
            </a:r>
          </a:p>
          <a:p>
            <a:pPr algn="l"/>
            <a:r>
              <a:rPr lang="en-GB" sz="1400" b="0" i="0" baseline="0" dirty="0">
                <a:solidFill>
                  <a:srgbClr val="333333"/>
                </a:solidFill>
                <a:effectLst/>
                <a:latin typeface="Aptos" panose="020B0004020202020204" pitchFamily="34" charset="0"/>
                <a:ea typeface="ADLaM Display" panose="02010000000000000000" pitchFamily="2" charset="0"/>
                <a:cs typeface="ADLaM Display" panose="02010000000000000000" pitchFamily="2" charset="0"/>
              </a:rPr>
              <a:t>- the latest research and key findings on children’s and young people’s online use and risk  </a:t>
            </a:r>
          </a:p>
          <a:p>
            <a:pPr algn="l"/>
            <a:r>
              <a:rPr lang="en-GB" sz="1400" b="0" i="0" baseline="0" dirty="0">
                <a:solidFill>
                  <a:srgbClr val="333333"/>
                </a:solidFill>
                <a:effectLst/>
                <a:latin typeface="Aptos" panose="020B0004020202020204" pitchFamily="34" charset="0"/>
                <a:ea typeface="ADLaM Display" panose="02010000000000000000" pitchFamily="2" charset="0"/>
                <a:cs typeface="ADLaM Display" panose="02010000000000000000" pitchFamily="2" charset="0"/>
              </a:rPr>
              <a:t>- parents’ views about their children’s media use, devices and supervision to monitor or limit use</a:t>
            </a:r>
          </a:p>
          <a:p>
            <a:pPr algn="l"/>
            <a:r>
              <a:rPr lang="en-GB" sz="1400" b="0" i="0" baseline="0" dirty="0">
                <a:solidFill>
                  <a:srgbClr val="333333"/>
                </a:solidFill>
                <a:effectLst/>
                <a:latin typeface="Aptos" panose="020B0004020202020204" pitchFamily="34" charset="0"/>
                <a:ea typeface="ADLaM Display" panose="02010000000000000000" pitchFamily="2" charset="0"/>
                <a:cs typeface="ADLaM Display" panose="02010000000000000000" pitchFamily="2" charset="0"/>
              </a:rPr>
              <a:t>- suggested resources and tips to empower parents to keep up with the latest trends/apps and games, manage controls and settings, and talk to children about risk - from bullying and sharing content, to extremism and gangs</a:t>
            </a:r>
          </a:p>
          <a:p>
            <a:pPr algn="l"/>
            <a:endParaRPr lang="en-GB" sz="2800" b="0" i="0" baseline="0" dirty="0">
              <a:solidFill>
                <a:srgbClr val="333333"/>
              </a:solidFill>
              <a:effectLst/>
              <a:latin typeface="Aptos" panose="020B0004020202020204" pitchFamily="34" charset="0"/>
              <a:ea typeface="ADLaM Display" panose="02010000000000000000" pitchFamily="2" charset="0"/>
              <a:cs typeface="ADLaM Display" panose="02010000000000000000" pitchFamily="2"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1</a:t>
            </a:fld>
            <a:endParaRPr lang="en-GB"/>
          </a:p>
        </p:txBody>
      </p:sp>
    </p:spTree>
    <p:extLst>
      <p:ext uri="{BB962C8B-B14F-4D97-AF65-F5344CB8AC3E}">
        <p14:creationId xmlns:p14="http://schemas.microsoft.com/office/powerpoint/2010/main" val="22038426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2</a:t>
            </a:fld>
            <a:endParaRPr lang="en-GB"/>
          </a:p>
        </p:txBody>
      </p:sp>
    </p:spTree>
    <p:extLst>
      <p:ext uri="{BB962C8B-B14F-4D97-AF65-F5344CB8AC3E}">
        <p14:creationId xmlns:p14="http://schemas.microsoft.com/office/powerpoint/2010/main" val="26777861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Starter discussion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ASK</a:t>
            </a:r>
            <a:r>
              <a:rPr lang="en-GB" sz="1400" dirty="0"/>
              <a:t>: Find out what parents are currently worried about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TELL</a:t>
            </a:r>
            <a:r>
              <a:rPr lang="en-GB" sz="1400" dirty="0"/>
              <a:t>: Despite the positive finding that over seven in ten (72%) 8-17-year-olds who use messaging/social media sites or apps feel safe when using these apps/online sites, either all or most of the time, the online space is a risky environment for children.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t>Re-</a:t>
            </a:r>
            <a:r>
              <a:rPr lang="en-GB" sz="1400" dirty="0" err="1"/>
              <a:t>inforce</a:t>
            </a:r>
            <a:r>
              <a:rPr lang="en-GB" sz="1400" dirty="0"/>
              <a:t> </a:t>
            </a:r>
            <a:r>
              <a:rPr lang="en-GB" sz="1400" dirty="0" err="1"/>
              <a:t>thT</a:t>
            </a:r>
            <a:r>
              <a:rPr lang="en-GB" sz="1400" dirty="0"/>
              <a:t> the majority of parents / carers experience the same worries. </a:t>
            </a:r>
          </a:p>
        </p:txBody>
      </p:sp>
      <p:sp>
        <p:nvSpPr>
          <p:cNvPr id="4" name="Slide Number Placeholder 3"/>
          <p:cNvSpPr>
            <a:spLocks noGrp="1"/>
          </p:cNvSpPr>
          <p:nvPr>
            <p:ph type="sldNum" sz="quarter" idx="5"/>
          </p:nvPr>
        </p:nvSpPr>
        <p:spPr/>
        <p:txBody>
          <a:bodyPr/>
          <a:lstStyle/>
          <a:p>
            <a:fld id="{5985D112-682F-4487-9187-E5AF34266267}" type="slidenum">
              <a:rPr lang="en-GB" smtClean="0"/>
              <a:t>3</a:t>
            </a:fld>
            <a:endParaRPr lang="en-GB"/>
          </a:p>
        </p:txBody>
      </p:sp>
    </p:spTree>
    <p:extLst>
      <p:ext uri="{BB962C8B-B14F-4D97-AF65-F5344CB8AC3E}">
        <p14:creationId xmlns:p14="http://schemas.microsoft.com/office/powerpoint/2010/main" val="3135617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To use there is a distinct difference between the online and offline world. </a:t>
            </a:r>
          </a:p>
          <a:p>
            <a:pPr marL="0" indent="0">
              <a:buNone/>
            </a:pPr>
            <a:r>
              <a:rPr lang="en-GB" dirty="0"/>
              <a:t>However, for young people there is not, it is just ‘</a:t>
            </a:r>
            <a:r>
              <a:rPr lang="en-GB"/>
              <a:t>The World’.</a:t>
            </a:r>
          </a:p>
        </p:txBody>
      </p:sp>
      <p:sp>
        <p:nvSpPr>
          <p:cNvPr id="4" name="Slide Number Placeholder 3"/>
          <p:cNvSpPr>
            <a:spLocks noGrp="1"/>
          </p:cNvSpPr>
          <p:nvPr>
            <p:ph type="sldNum" sz="quarter" idx="5"/>
          </p:nvPr>
        </p:nvSpPr>
        <p:spPr/>
        <p:txBody>
          <a:bodyPr/>
          <a:lstStyle/>
          <a:p>
            <a:fld id="{5985D112-682F-4487-9187-E5AF34266267}" type="slidenum">
              <a:rPr lang="en-GB" smtClean="0"/>
              <a:t>4</a:t>
            </a:fld>
            <a:endParaRPr lang="en-GB"/>
          </a:p>
        </p:txBody>
      </p:sp>
    </p:spTree>
    <p:extLst>
      <p:ext uri="{BB962C8B-B14F-4D97-AF65-F5344CB8AC3E}">
        <p14:creationId xmlns:p14="http://schemas.microsoft.com/office/powerpoint/2010/main" val="37149981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t>ASK</a:t>
            </a:r>
            <a:r>
              <a:rPr lang="en-GB" sz="1400" dirty="0"/>
              <a:t> – What do you do that works well? Share good practice</a:t>
            </a:r>
          </a:p>
          <a:p>
            <a:endParaRPr lang="en-GB" sz="14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t>REMIND</a:t>
            </a:r>
            <a:r>
              <a:rPr lang="en-GB" sz="1400" dirty="0"/>
              <a:t> -  You do not need to be a tech expert to help your child with staying safe online. It’s ultimately about communication and being proactive.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p>
          <a:p>
            <a:endParaRPr lang="en-GB" sz="1400" dirty="0"/>
          </a:p>
        </p:txBody>
      </p:sp>
      <p:sp>
        <p:nvSpPr>
          <p:cNvPr id="4" name="Slide Number Placeholder 3"/>
          <p:cNvSpPr>
            <a:spLocks noGrp="1"/>
          </p:cNvSpPr>
          <p:nvPr>
            <p:ph type="sldNum" sz="quarter" idx="5"/>
          </p:nvPr>
        </p:nvSpPr>
        <p:spPr/>
        <p:txBody>
          <a:bodyPr/>
          <a:lstStyle/>
          <a:p>
            <a:fld id="{EF89B59B-2120-461D-8222-CE3302E55416}" type="slidenum">
              <a:rPr lang="en-GB" smtClean="0"/>
              <a:t>5</a:t>
            </a:fld>
            <a:endParaRPr lang="en-GB"/>
          </a:p>
        </p:txBody>
      </p:sp>
    </p:spTree>
    <p:extLst>
      <p:ext uri="{BB962C8B-B14F-4D97-AF65-F5344CB8AC3E}">
        <p14:creationId xmlns:p14="http://schemas.microsoft.com/office/powerpoint/2010/main" val="32084650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212121"/>
                </a:solidFill>
                <a:effectLst/>
                <a:latin typeface="Droid Sans"/>
              </a:rPr>
              <a:t>TELL</a:t>
            </a:r>
            <a:r>
              <a:rPr lang="en-GB" sz="1400" b="0" i="0" dirty="0">
                <a:solidFill>
                  <a:srgbClr val="212121"/>
                </a:solidFill>
                <a:effectLst/>
                <a:latin typeface="Droid Sans"/>
              </a:rPr>
              <a:t> - It's never easy to know how to keep our children safe, especially if we don't know what's happening in their lives or on their devices! Who are they talking to, what are they doing, are they okay? Don't despair though... We’ve created a dedicated website for parents and carers - simply scroll through ParentSafe for help or click a button to go straight to a particular topics. We will look at some of these resources and tips shortly</a:t>
            </a:r>
            <a:endParaRPr lang="en-GB" sz="1400" dirty="0"/>
          </a:p>
          <a:p>
            <a:pPr marL="0" indent="0">
              <a:buNone/>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6</a:t>
            </a:fld>
            <a:endParaRPr lang="en-GB"/>
          </a:p>
        </p:txBody>
      </p:sp>
    </p:spTree>
    <p:extLst>
      <p:ext uri="{BB962C8B-B14F-4D97-AF65-F5344CB8AC3E}">
        <p14:creationId xmlns:p14="http://schemas.microsoft.com/office/powerpoint/2010/main" val="25717488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400" dirty="0"/>
              <a:t>Feel free to point out some of these free resources for parents to reinforce safety messages and start those key online safety conversations:</a:t>
            </a:r>
          </a:p>
          <a:p>
            <a:pPr marL="0" indent="0">
              <a:buFont typeface="Arial" panose="020B0604020202020204" pitchFamily="34" charset="0"/>
              <a:buNone/>
            </a:pPr>
            <a:r>
              <a:rPr lang="en-GB" sz="1400" b="1" dirty="0"/>
              <a:t>TELL:</a:t>
            </a:r>
          </a:p>
          <a:p>
            <a:pPr marL="171450" indent="-171450">
              <a:buFont typeface="Arial" panose="020B0604020202020204" pitchFamily="34" charset="0"/>
              <a:buChar char="•"/>
            </a:pPr>
            <a:r>
              <a:rPr lang="en-GB" sz="1400" dirty="0"/>
              <a:t>For younger children, it’s important to talk about boundaries, being kind to others and what they can do if they see or experience anything that worries or upsets them. Story time books e.g. </a:t>
            </a:r>
            <a:r>
              <a:rPr lang="en-GB" sz="1400" b="1" dirty="0"/>
              <a:t>‘The Online Zoo’ and </a:t>
            </a:r>
            <a:r>
              <a:rPr lang="en-GB" sz="1400" b="1" dirty="0">
                <a:solidFill>
                  <a:srgbClr val="0070C0"/>
                </a:solidFill>
              </a:rPr>
              <a:t>‘#Goldilocks – a Fairytale for the Digital Age</a:t>
            </a:r>
            <a:r>
              <a:rPr lang="en-GB" sz="1400" b="1" dirty="0"/>
              <a:t>’ </a:t>
            </a:r>
            <a:r>
              <a:rPr lang="en-GB" sz="1400" dirty="0"/>
              <a:t>are great ways to discuss risk, consequences and positive strategies in a non-judgemental, age-appropriate way.</a:t>
            </a:r>
          </a:p>
          <a:p>
            <a:pPr marL="171450" indent="-171450">
              <a:buFont typeface="Arial" panose="020B0604020202020204" pitchFamily="34" charset="0"/>
              <a:buChar char="•"/>
            </a:pPr>
            <a:r>
              <a:rPr lang="en-GB" sz="1400" dirty="0"/>
              <a:t>For older children, </a:t>
            </a:r>
            <a:r>
              <a:rPr lang="en-GB" sz="1400" b="1" dirty="0"/>
              <a:t>T</a:t>
            </a:r>
            <a:r>
              <a:rPr lang="en-GB" sz="1400" b="1" i="0" dirty="0">
                <a:solidFill>
                  <a:srgbClr val="212121"/>
                </a:solidFill>
                <a:effectLst/>
                <a:latin typeface="Droid Sans"/>
              </a:rPr>
              <a:t>horn have 18 </a:t>
            </a:r>
            <a:r>
              <a:rPr lang="en-GB" sz="1400" b="1" i="0" u="sng" strike="noStrike" dirty="0">
                <a:effectLst/>
                <a:latin typeface="Droid Sans"/>
                <a:hlinkClick r:id="rId3"/>
              </a:rPr>
              <a:t>topic-based discussion guides</a:t>
            </a:r>
            <a:r>
              <a:rPr lang="en-GB" sz="1400" b="1" i="0" dirty="0">
                <a:solidFill>
                  <a:srgbClr val="212121"/>
                </a:solidFill>
                <a:effectLst/>
                <a:latin typeface="Droid Sans"/>
              </a:rPr>
              <a:t> </a:t>
            </a:r>
            <a:r>
              <a:rPr lang="en-GB" sz="1400" b="0" i="0" dirty="0">
                <a:solidFill>
                  <a:srgbClr val="212121"/>
                </a:solidFill>
                <a:effectLst/>
                <a:latin typeface="Droid Sans"/>
              </a:rPr>
              <a:t>with questions to help start conversations! </a:t>
            </a:r>
            <a:r>
              <a:rPr lang="en-GB" sz="1400" b="1" i="0" dirty="0">
                <a:solidFill>
                  <a:srgbClr val="212121"/>
                </a:solidFill>
                <a:effectLst/>
                <a:latin typeface="Droid Sans"/>
              </a:rPr>
              <a:t>Click on thorn picture to show website. </a:t>
            </a:r>
          </a:p>
          <a:p>
            <a:pPr marL="171450" indent="-171450">
              <a:buFont typeface="Arial" panose="020B0604020202020204" pitchFamily="34" charset="0"/>
              <a:buChar char="•"/>
            </a:pPr>
            <a:endParaRPr lang="en-GB" sz="1400" b="1" i="0" dirty="0">
              <a:solidFill>
                <a:srgbClr val="212121"/>
              </a:solidFill>
              <a:effectLst/>
              <a:latin typeface="Droid San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0" i="0" dirty="0">
                <a:solidFill>
                  <a:srgbClr val="212121"/>
                </a:solidFill>
                <a:effectLst/>
                <a:latin typeface="Droid Sans"/>
              </a:rPr>
              <a:t>Agreement – we will look at more detail later…</a:t>
            </a:r>
            <a:endParaRPr lang="en-GB" sz="1400" dirty="0"/>
          </a:p>
          <a:p>
            <a:pPr marL="171450" indent="-171450">
              <a:buFont typeface="Arial" panose="020B0604020202020204" pitchFamily="34" charset="0"/>
              <a:buChar char="•"/>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7</a:t>
            </a:fld>
            <a:endParaRPr lang="en-GB"/>
          </a:p>
        </p:txBody>
      </p:sp>
    </p:spTree>
    <p:extLst>
      <p:ext uri="{BB962C8B-B14F-4D97-AF65-F5344CB8AC3E}">
        <p14:creationId xmlns:p14="http://schemas.microsoft.com/office/powerpoint/2010/main" val="26151847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8</a:t>
            </a:fld>
            <a:endParaRPr lang="en-GB"/>
          </a:p>
        </p:txBody>
      </p:sp>
    </p:spTree>
    <p:extLst>
      <p:ext uri="{BB962C8B-B14F-4D97-AF65-F5344CB8AC3E}">
        <p14:creationId xmlns:p14="http://schemas.microsoft.com/office/powerpoint/2010/main" val="33208521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TELL: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0" dirty="0"/>
              <a:t>We will be looking at 3–17-year-olds patterns of media use, how they access different sources of media online, and the types of online activities they are participating in. This includes their behaviours and habits in terms of viewing, playing, learning, and interacting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t>Almost all children from aged 5yrs (96%) went online in 2023, highlighting the centrality of the internet in children’s lives.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1" dirty="0"/>
              <a:t>And we mustn’t forget that being online does create a lot of opportunity and joy for most of us. So, let’s think about how we can minimise risk and reduce their exposure to harm.</a:t>
            </a:r>
          </a:p>
        </p:txBody>
      </p:sp>
      <p:sp>
        <p:nvSpPr>
          <p:cNvPr id="4" name="Slide Number Placeholder 3"/>
          <p:cNvSpPr>
            <a:spLocks noGrp="1"/>
          </p:cNvSpPr>
          <p:nvPr>
            <p:ph type="sldNum" sz="quarter" idx="5"/>
          </p:nvPr>
        </p:nvSpPr>
        <p:spPr/>
        <p:txBody>
          <a:bodyPr/>
          <a:lstStyle/>
          <a:p>
            <a:fld id="{5985D112-682F-4487-9187-E5AF34266267}" type="slidenum">
              <a:rPr lang="en-GB" smtClean="0"/>
              <a:t>9</a:t>
            </a:fld>
            <a:endParaRPr lang="en-GB"/>
          </a:p>
        </p:txBody>
      </p:sp>
    </p:spTree>
    <p:extLst>
      <p:ext uri="{BB962C8B-B14F-4D97-AF65-F5344CB8AC3E}">
        <p14:creationId xmlns:p14="http://schemas.microsoft.com/office/powerpoint/2010/main" val="5417047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GB" sz="1400" dirty="0"/>
              <a:t>By the age of 11 nine in ten (91%) children aged 3-17 own their own mobile phone. in the period before they progress to secondary school, children become more likely to use a mobile phone to go online, while younger children (those aged 10 and under) are more likely to use a tablet.</a:t>
            </a:r>
            <a:endParaRPr lang="en-GB" sz="1400" b="1" dirty="0"/>
          </a:p>
          <a:p>
            <a:pPr marL="0" marR="0">
              <a:spcBef>
                <a:spcPts val="0"/>
              </a:spcBef>
              <a:spcAft>
                <a:spcPts val="0"/>
              </a:spcAft>
            </a:pPr>
            <a:endParaRPr lang="en-GB" sz="1400" b="1" dirty="0"/>
          </a:p>
          <a:p>
            <a:pPr marL="0" marR="0">
              <a:spcBef>
                <a:spcPts val="0"/>
              </a:spcBef>
              <a:spcAft>
                <a:spcPts val="0"/>
              </a:spcAft>
            </a:pPr>
            <a:r>
              <a:rPr lang="en-GB" sz="1400" b="1" dirty="0"/>
              <a:t>TELL</a:t>
            </a:r>
            <a:r>
              <a:rPr lang="en-GB" sz="1400" dirty="0"/>
              <a:t> - </a:t>
            </a:r>
            <a:r>
              <a:rPr lang="en-US" sz="1400" dirty="0">
                <a:solidFill>
                  <a:srgbClr val="000000"/>
                </a:solidFill>
                <a:effectLst/>
                <a:latin typeface="Arial" panose="020B0604020202020204" pitchFamily="34" charset="0"/>
                <a:ea typeface="Arial" panose="020B0604020202020204" pitchFamily="34" charset="0"/>
              </a:rPr>
              <a:t>A common debate is about the age at which children should be able to use smartphones. These are mobile phones that can access the internet and have apps installed on them. Some parents have opted for non-smart’ phones, which are mobiles that usually only have text and call capabilities.</a:t>
            </a:r>
          </a:p>
          <a:p>
            <a:pPr marL="0" marR="0">
              <a:spcBef>
                <a:spcPts val="0"/>
              </a:spcBef>
              <a:spcAft>
                <a:spcPts val="0"/>
              </a:spcAft>
            </a:pPr>
            <a:endParaRPr lang="en-US" sz="14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400" b="1" dirty="0">
                <a:solidFill>
                  <a:srgbClr val="000000"/>
                </a:solidFill>
                <a:effectLst/>
                <a:latin typeface="Arial" panose="020B0604020202020204" pitchFamily="34" charset="0"/>
                <a:ea typeface="Arial" panose="020B0604020202020204" pitchFamily="34" charset="0"/>
              </a:rPr>
              <a:t>It is your parental choice whether to get your child a smart phone or not. </a:t>
            </a:r>
          </a:p>
          <a:p>
            <a:pPr marL="0" marR="0">
              <a:spcBef>
                <a:spcPts val="0"/>
              </a:spcBef>
              <a:spcAft>
                <a:spcPts val="0"/>
              </a:spcAft>
            </a:pPr>
            <a:r>
              <a:rPr lang="en-US" sz="1400" b="1" dirty="0">
                <a:solidFill>
                  <a:srgbClr val="000000"/>
                </a:solidFill>
                <a:effectLst/>
                <a:latin typeface="Arial" panose="020B0604020202020204" pitchFamily="34" charset="0"/>
                <a:ea typeface="Arial" panose="020B0604020202020204" pitchFamily="34" charset="0"/>
              </a:rPr>
              <a:t>Consider what the purpose of the children owning a mobile phone is and therefore which type they need. </a:t>
            </a:r>
          </a:p>
          <a:p>
            <a:pPr marL="0" marR="0">
              <a:spcBef>
                <a:spcPts val="0"/>
              </a:spcBef>
              <a:spcAft>
                <a:spcPts val="0"/>
              </a:spcAft>
            </a:pPr>
            <a:r>
              <a:rPr lang="en-US" sz="1400" b="1" dirty="0">
                <a:solidFill>
                  <a:srgbClr val="000000"/>
                </a:solidFill>
                <a:effectLst/>
                <a:latin typeface="Arial" panose="020B0604020202020204" pitchFamily="34" charset="0"/>
                <a:ea typeface="Arial" panose="020B0604020202020204" pitchFamily="34" charset="0"/>
              </a:rPr>
              <a:t> However, if you are choosing to allow them a smart phone then it is your responsibility to set the boundaries to ensure that the children use it safely, respectfully and responsibly – must open up the conversation and  be the responsible adult. </a:t>
            </a:r>
            <a:endParaRPr lang="en-GB" sz="1400" b="1"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400" b="1" dirty="0">
                <a:solidFill>
                  <a:srgbClr val="000000"/>
                </a:solidFill>
                <a:effectLst/>
                <a:latin typeface="Arial" panose="020B0604020202020204" pitchFamily="34" charset="0"/>
                <a:ea typeface="Arial" panose="020B0604020202020204" pitchFamily="34" charset="0"/>
              </a:rPr>
              <a:t> </a:t>
            </a:r>
            <a:endParaRPr lang="en-GB" sz="1400" b="1" dirty="0">
              <a:solidFill>
                <a:srgbClr val="000000"/>
              </a:solidFill>
              <a:effectLst/>
              <a:latin typeface="Arial" panose="020B0604020202020204" pitchFamily="34" charset="0"/>
              <a:ea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10</a:t>
            </a:fld>
            <a:endParaRPr lang="en-GB"/>
          </a:p>
        </p:txBody>
      </p:sp>
    </p:spTree>
    <p:extLst>
      <p:ext uri="{BB962C8B-B14F-4D97-AF65-F5344CB8AC3E}">
        <p14:creationId xmlns:p14="http://schemas.microsoft.com/office/powerpoint/2010/main" val="4885743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400" b="1" dirty="0">
                <a:solidFill>
                  <a:srgbClr val="000000"/>
                </a:solidFill>
                <a:effectLst/>
                <a:latin typeface="Arial" panose="020B0604020202020204" pitchFamily="34" charset="0"/>
                <a:ea typeface="Arial" panose="020B0604020202020204" pitchFamily="34" charset="0"/>
              </a:rPr>
              <a:t>ASK THEM TO CONSIDER:</a:t>
            </a:r>
            <a:endParaRPr lang="en-US" sz="1400" dirty="0">
              <a:solidFill>
                <a:srgbClr val="000000"/>
              </a:solidFill>
              <a:effectLst/>
              <a:latin typeface="Arial" panose="020B0604020202020204" pitchFamily="34" charset="0"/>
              <a:ea typeface="Arial" panose="020B0604020202020204" pitchFamily="34" charset="0"/>
            </a:endParaRPr>
          </a:p>
          <a:p>
            <a:pPr marL="171450" marR="0" indent="-171450">
              <a:spcBef>
                <a:spcPts val="0"/>
              </a:spcBef>
              <a:spcAft>
                <a:spcPts val="0"/>
              </a:spcAft>
              <a:buFont typeface="Arial" panose="020B0604020202020204" pitchFamily="34" charset="0"/>
              <a:buChar char="•"/>
            </a:pPr>
            <a:r>
              <a:rPr lang="en-US" sz="1400" dirty="0">
                <a:solidFill>
                  <a:srgbClr val="000000"/>
                </a:solidFill>
                <a:effectLst/>
                <a:latin typeface="Arial" panose="020B0604020202020204" pitchFamily="34" charset="0"/>
                <a:ea typeface="Arial" panose="020B0604020202020204" pitchFamily="34" charset="0"/>
              </a:rPr>
              <a:t>How will they reduce any risks?</a:t>
            </a:r>
          </a:p>
          <a:p>
            <a:pPr marL="171450" marR="0" indent="-171450">
              <a:spcBef>
                <a:spcPts val="0"/>
              </a:spcBef>
              <a:spcAft>
                <a:spcPts val="0"/>
              </a:spcAft>
              <a:buFont typeface="Arial" panose="020B0604020202020204" pitchFamily="34" charset="0"/>
              <a:buChar char="•"/>
            </a:pPr>
            <a:r>
              <a:rPr lang="en-US" sz="1400" dirty="0">
                <a:solidFill>
                  <a:srgbClr val="000000"/>
                </a:solidFill>
                <a:effectLst/>
                <a:latin typeface="Arial" panose="020B0604020202020204" pitchFamily="34" charset="0"/>
                <a:ea typeface="Arial" panose="020B0604020202020204" pitchFamily="34" charset="0"/>
              </a:rPr>
              <a:t>What does their child need the mobile for? Is it simply to stay in touch with you - then a ‘non-smart’ phone might be enough. But if you want them to access homework or learning on their mobile, then a smartphone might be better.</a:t>
            </a:r>
          </a:p>
          <a:p>
            <a:pPr marL="171450" marR="0" indent="-171450">
              <a:spcBef>
                <a:spcPts val="0"/>
              </a:spcBef>
              <a:spcAft>
                <a:spcPts val="0"/>
              </a:spcAft>
              <a:buFont typeface="Arial" panose="020B0604020202020204" pitchFamily="34" charset="0"/>
              <a:buChar char="•"/>
            </a:pPr>
            <a:r>
              <a:rPr lang="en-US" sz="1400" dirty="0">
                <a:solidFill>
                  <a:srgbClr val="000000"/>
                </a:solidFill>
                <a:effectLst/>
                <a:latin typeface="Arial" panose="020B0604020202020204" pitchFamily="34" charset="0"/>
                <a:ea typeface="Arial" panose="020B0604020202020204" pitchFamily="34" charset="0"/>
              </a:rPr>
              <a:t>How you can help your child learn the basic skills to use it safely e.g. to send a message, take part in a group chat, manage their timings etc. Children need our support with developing these skills. You wouldn’t give your child a knife without guidance and support, similarly a phone can cause harm and so need to think about this.</a:t>
            </a:r>
            <a:endParaRPr lang="en-GB" sz="1400" dirty="0">
              <a:solidFill>
                <a:srgbClr val="000000"/>
              </a:solidFill>
              <a:effectLst/>
              <a:latin typeface="Arial" panose="020B0604020202020204" pitchFamily="34" charset="0"/>
              <a:ea typeface="Arial" panose="020B0604020202020204" pitchFamily="34" charset="0"/>
            </a:endParaRPr>
          </a:p>
          <a:p>
            <a:pPr marL="171450" marR="0" indent="-171450">
              <a:spcBef>
                <a:spcPts val="0"/>
              </a:spcBef>
              <a:spcAft>
                <a:spcPts val="0"/>
              </a:spcAft>
              <a:buFont typeface="Arial" panose="020B0604020202020204" pitchFamily="34" charset="0"/>
              <a:buChar char="•"/>
            </a:pPr>
            <a:r>
              <a:rPr lang="en-GB" sz="1400" dirty="0">
                <a:solidFill>
                  <a:srgbClr val="000000"/>
                </a:solidFill>
                <a:effectLst/>
                <a:latin typeface="Arial" panose="020B0604020202020204" pitchFamily="34" charset="0"/>
                <a:ea typeface="Arial" panose="020B0604020202020204" pitchFamily="34" charset="0"/>
              </a:rPr>
              <a:t>Whatever is decided, communication is key - </a:t>
            </a:r>
            <a:r>
              <a:rPr lang="en-US" sz="1400" dirty="0">
                <a:solidFill>
                  <a:srgbClr val="000000"/>
                </a:solidFill>
                <a:effectLst/>
                <a:latin typeface="Arial" panose="020B0604020202020204" pitchFamily="34" charset="0"/>
                <a:ea typeface="Arial" panose="020B0604020202020204" pitchFamily="34" charset="0"/>
              </a:rPr>
              <a:t>involve the child in the process to establish shared expectations.</a:t>
            </a:r>
          </a:p>
          <a:p>
            <a:pPr marL="171450" marR="0" indent="-171450">
              <a:spcBef>
                <a:spcPts val="0"/>
              </a:spcBef>
              <a:spcAft>
                <a:spcPts val="0"/>
              </a:spcAft>
              <a:buFont typeface="Arial" panose="020B0604020202020204" pitchFamily="34" charset="0"/>
              <a:buChar char="•"/>
            </a:pPr>
            <a:r>
              <a:rPr lang="en-US" sz="1400" dirty="0">
                <a:solidFill>
                  <a:srgbClr val="000000"/>
                </a:solidFill>
                <a:effectLst/>
                <a:latin typeface="Arial" panose="020B0604020202020204" pitchFamily="34" charset="0"/>
                <a:ea typeface="Arial" panose="020B0604020202020204" pitchFamily="34" charset="0"/>
              </a:rPr>
              <a:t>Remember to set up parental control settings or use a parental controls app to help them stay safe.</a:t>
            </a:r>
          </a:p>
          <a:p>
            <a:pPr marL="171450" marR="0" indent="-171450">
              <a:spcBef>
                <a:spcPts val="0"/>
              </a:spcBef>
              <a:spcAft>
                <a:spcPts val="0"/>
              </a:spcAft>
              <a:buFont typeface="Arial" panose="020B0604020202020204" pitchFamily="34" charset="0"/>
              <a:buChar char="•"/>
            </a:pPr>
            <a:endParaRPr lang="en-US" sz="14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400" b="1" dirty="0">
                <a:solidFill>
                  <a:srgbClr val="000000"/>
                </a:solidFill>
                <a:effectLst/>
                <a:latin typeface="Arial" panose="020B0604020202020204" pitchFamily="34" charset="0"/>
                <a:ea typeface="Arial" panose="020B0604020202020204" pitchFamily="34" charset="0"/>
              </a:rPr>
              <a:t>It is your parental choice whether to get your child a smart phone or not. </a:t>
            </a:r>
          </a:p>
          <a:p>
            <a:pPr marL="0" marR="0">
              <a:spcBef>
                <a:spcPts val="0"/>
              </a:spcBef>
              <a:spcAft>
                <a:spcPts val="0"/>
              </a:spcAft>
            </a:pPr>
            <a:r>
              <a:rPr lang="en-US" sz="1400" b="1" dirty="0">
                <a:solidFill>
                  <a:srgbClr val="000000"/>
                </a:solidFill>
                <a:effectLst/>
                <a:latin typeface="Arial" panose="020B0604020202020204" pitchFamily="34" charset="0"/>
                <a:ea typeface="Arial" panose="020B0604020202020204" pitchFamily="34" charset="0"/>
              </a:rPr>
              <a:t>However, if you are choosing to allow them a smart phone then it is your responsibility to set the boundaries to ensure that the children use it safely, respectfully and responsibly – must open up the conversation and  be the responsible adult. </a:t>
            </a:r>
            <a:endParaRPr lang="en-GB" sz="1400" b="1" dirty="0">
              <a:solidFill>
                <a:srgbClr val="000000"/>
              </a:solidFill>
              <a:effectLst/>
              <a:latin typeface="Arial" panose="020B0604020202020204" pitchFamily="34" charset="0"/>
              <a:ea typeface="Arial" panose="020B0604020202020204" pitchFamily="34" charset="0"/>
            </a:endParaRPr>
          </a:p>
          <a:p>
            <a:pPr marL="171450" marR="0" indent="-171450">
              <a:spcBef>
                <a:spcPts val="0"/>
              </a:spcBef>
              <a:spcAft>
                <a:spcPts val="0"/>
              </a:spcAft>
              <a:buFont typeface="Arial" panose="020B0604020202020204" pitchFamily="34" charset="0"/>
              <a:buChar char="•"/>
            </a:pPr>
            <a:endParaRPr lang="en-GB" sz="14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endParaRPr lang="en-GB" sz="1400" dirty="0">
              <a:solidFill>
                <a:srgbClr val="000000"/>
              </a:solidFill>
              <a:effectLst/>
              <a:latin typeface="Arial" panose="020B0604020202020204" pitchFamily="34" charset="0"/>
              <a:ea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11</a:t>
            </a:fld>
            <a:endParaRPr lang="en-GB"/>
          </a:p>
        </p:txBody>
      </p:sp>
    </p:spTree>
    <p:extLst>
      <p:ext uri="{BB962C8B-B14F-4D97-AF65-F5344CB8AC3E}">
        <p14:creationId xmlns:p14="http://schemas.microsoft.com/office/powerpoint/2010/main" val="40296693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t>As in previous years, the point at which it becomes more likely that a child will go online using a mobile rather than a tablet closely correlates with the age at which mobile phone ownership among children becomes almost universal. </a:t>
            </a:r>
          </a:p>
        </p:txBody>
      </p:sp>
      <p:sp>
        <p:nvSpPr>
          <p:cNvPr id="4" name="Slide Number Placeholder 3"/>
          <p:cNvSpPr>
            <a:spLocks noGrp="1"/>
          </p:cNvSpPr>
          <p:nvPr>
            <p:ph type="sldNum" sz="quarter" idx="5"/>
          </p:nvPr>
        </p:nvSpPr>
        <p:spPr/>
        <p:txBody>
          <a:bodyPr/>
          <a:lstStyle/>
          <a:p>
            <a:fld id="{5985D112-682F-4487-9187-E5AF34266267}" type="slidenum">
              <a:rPr lang="en-GB" smtClean="0"/>
              <a:t>12</a:t>
            </a:fld>
            <a:endParaRPr lang="en-GB"/>
          </a:p>
        </p:txBody>
      </p:sp>
    </p:spTree>
    <p:extLst>
      <p:ext uri="{BB962C8B-B14F-4D97-AF65-F5344CB8AC3E}">
        <p14:creationId xmlns:p14="http://schemas.microsoft.com/office/powerpoint/2010/main" val="5000025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i="0" u="none" strike="noStrike" dirty="0">
                <a:solidFill>
                  <a:srgbClr val="1D9BF0"/>
                </a:solidFill>
                <a:effectLst/>
                <a:latin typeface="inherit"/>
                <a:hlinkClick r:id="rId3"/>
              </a:rPr>
              <a:t>https://</a:t>
            </a:r>
            <a:r>
              <a:rPr lang="en-GB" sz="1400" b="0" i="0" u="none" strike="noStrike" dirty="0">
                <a:solidFill>
                  <a:srgbClr val="1D9BF0"/>
                </a:solidFill>
                <a:effectLst/>
                <a:latin typeface="TwitterChirp"/>
                <a:hlinkClick r:id="rId3"/>
              </a:rPr>
              <a:t>drive.google.com/</a:t>
            </a:r>
            <a:r>
              <a:rPr lang="en-GB" sz="1400" b="0" i="0" u="none" strike="noStrike" dirty="0" err="1">
                <a:solidFill>
                  <a:srgbClr val="1D9BF0"/>
                </a:solidFill>
                <a:effectLst/>
                <a:latin typeface="TwitterChirp"/>
                <a:hlinkClick r:id="rId3"/>
              </a:rPr>
              <a:t>uc?export</a:t>
            </a:r>
            <a:r>
              <a:rPr lang="en-GB" sz="1400" b="0" i="0" u="none" strike="noStrike" dirty="0">
                <a:solidFill>
                  <a:srgbClr val="1D9BF0"/>
                </a:solidFill>
                <a:effectLst/>
                <a:latin typeface="TwitterChirp"/>
                <a:hlinkClick r:id="rId3"/>
              </a:rPr>
              <a:t>=</a:t>
            </a:r>
            <a:r>
              <a:rPr lang="en-GB" sz="1400" b="0" i="0" u="none" strike="noStrike" dirty="0" err="1">
                <a:solidFill>
                  <a:srgbClr val="1D9BF0"/>
                </a:solidFill>
                <a:effectLst/>
                <a:latin typeface="TwitterChirp"/>
                <a:hlinkClick r:id="rId3"/>
              </a:rPr>
              <a:t>down</a:t>
            </a:r>
            <a:r>
              <a:rPr lang="en-GB" sz="1400" b="0" i="0" u="none" strike="noStrike" dirty="0" err="1">
                <a:solidFill>
                  <a:srgbClr val="1D9BF0"/>
                </a:solidFill>
                <a:effectLst/>
                <a:latin typeface="inherit"/>
                <a:hlinkClick r:id="rId3"/>
              </a:rPr>
              <a:t>load&amp;id</a:t>
            </a:r>
            <a:r>
              <a:rPr lang="en-GB" sz="1400" b="0" i="0" u="none" strike="noStrike" dirty="0">
                <a:solidFill>
                  <a:srgbClr val="1D9BF0"/>
                </a:solidFill>
                <a:effectLst/>
                <a:latin typeface="inherit"/>
                <a:hlinkClick r:id="rId3"/>
              </a:rPr>
              <a:t>=1-E_5IiDOfw3EQBPQgbGe9f2Qy3T7o_ny</a:t>
            </a:r>
            <a:r>
              <a:rPr lang="en-GB" sz="1400" b="0" i="0" u="none" strike="noStrike" dirty="0">
                <a:solidFill>
                  <a:srgbClr val="1D9BF0"/>
                </a:solidFill>
                <a:effectLst/>
                <a:latin typeface="TwitterChirp"/>
                <a:hlinkClick r:id="rId3"/>
              </a:rPr>
              <a:t>…</a:t>
            </a:r>
            <a:endParaRPr lang="en-GB" sz="1400" b="0" i="0" u="none" strike="noStrike" dirty="0">
              <a:solidFill>
                <a:srgbClr val="1D9BF0"/>
              </a:solidFill>
              <a:effectLst/>
              <a:latin typeface="TwitterChirp"/>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0" i="0" u="none" strike="noStrike" dirty="0">
              <a:solidFill>
                <a:srgbClr val="1D9BF0"/>
              </a:solidFill>
              <a:effectLst/>
              <a:latin typeface="TwitterChirp"/>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i="0" u="none" strike="noStrike" dirty="0">
                <a:solidFill>
                  <a:srgbClr val="1D9BF0"/>
                </a:solidFill>
                <a:effectLst/>
                <a:latin typeface="TwitterChirp"/>
              </a:rPr>
              <a:t>Take them through some of the key points from this leaflet on healthy habits and using tech for good</a:t>
            </a:r>
            <a:endParaRPr lang="en-GB" sz="14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t>Although this leaflet is about secondary school ready – this does not mean it all starts in Y6. Some of this is important right from the start. </a:t>
            </a:r>
          </a:p>
        </p:txBody>
      </p:sp>
      <p:sp>
        <p:nvSpPr>
          <p:cNvPr id="4" name="Slide Number Placeholder 3"/>
          <p:cNvSpPr>
            <a:spLocks noGrp="1"/>
          </p:cNvSpPr>
          <p:nvPr>
            <p:ph type="sldNum" sz="quarter" idx="5"/>
          </p:nvPr>
        </p:nvSpPr>
        <p:spPr/>
        <p:txBody>
          <a:bodyPr/>
          <a:lstStyle/>
          <a:p>
            <a:fld id="{5985D112-682F-4487-9187-E5AF34266267}" type="slidenum">
              <a:rPr lang="en-GB" smtClean="0"/>
              <a:t>13</a:t>
            </a:fld>
            <a:endParaRPr lang="en-GB"/>
          </a:p>
        </p:txBody>
      </p:sp>
    </p:spTree>
    <p:extLst>
      <p:ext uri="{BB962C8B-B14F-4D97-AF65-F5344CB8AC3E}">
        <p14:creationId xmlns:p14="http://schemas.microsoft.com/office/powerpoint/2010/main" val="39489681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14</a:t>
            </a:fld>
            <a:endParaRPr lang="en-GB"/>
          </a:p>
        </p:txBody>
      </p:sp>
    </p:spTree>
    <p:extLst>
      <p:ext uri="{BB962C8B-B14F-4D97-AF65-F5344CB8AC3E}">
        <p14:creationId xmlns:p14="http://schemas.microsoft.com/office/powerpoint/2010/main" val="3619550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ASK: </a:t>
            </a:r>
            <a:r>
              <a:rPr lang="en-GB" sz="1400" dirty="0"/>
              <a:t>What rules do you set for your children? How confident are you in implementing them?</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t>This goes back to not needing to be an expert – just be a good parent!</a:t>
            </a:r>
          </a:p>
          <a:p>
            <a:pPr marL="0" indent="0">
              <a:buFont typeface="Arial" panose="020B0604020202020204" pitchFamily="34" charset="0"/>
              <a:buNone/>
            </a:pPr>
            <a:endParaRPr lang="en-GB" sz="1400" dirty="0"/>
          </a:p>
          <a:p>
            <a:pPr marL="0" indent="0">
              <a:buNone/>
            </a:pPr>
            <a:endParaRPr lang="en-GB" sz="1400" dirty="0"/>
          </a:p>
          <a:p>
            <a:pPr marL="0" indent="0">
              <a:buNone/>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15</a:t>
            </a:fld>
            <a:endParaRPr lang="en-GB"/>
          </a:p>
        </p:txBody>
      </p:sp>
    </p:spTree>
    <p:extLst>
      <p:ext uri="{BB962C8B-B14F-4D97-AF65-F5344CB8AC3E}">
        <p14:creationId xmlns:p14="http://schemas.microsoft.com/office/powerpoint/2010/main" val="8475076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F68D95-FDC6-8A75-68FD-586DAF5912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45BAA4-8651-BEF9-DF65-C945E8D163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5A3710-99DD-CA21-AC82-6539CBE82F9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ASK: </a:t>
            </a:r>
            <a:r>
              <a:rPr lang="en-GB" sz="1400" dirty="0"/>
              <a:t>What restrictions do you set for your children? How confident are you in implementing them?</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t>More than eight in ten (83%) 8-17s in this group say there is at least one time when they cannot use their phones at home.  Looking at specific restrictions when a child in this group is at home, nearly six in ten (58%) of 8-17s who go online via their phone say they are not allowed to use their phones when they are in bed at night, with a similar proportion (57%) reporting that they are not allowed to do so while having meals. Younger children in this group are more likely than older ones to report having each of these restrictions in place</a:t>
            </a:r>
          </a:p>
          <a:p>
            <a:pPr marL="0" indent="0">
              <a:buFont typeface="Arial" panose="020B0604020202020204" pitchFamily="34" charset="0"/>
              <a:buNone/>
            </a:pPr>
            <a:endParaRPr lang="en-GB" sz="1400" dirty="0"/>
          </a:p>
          <a:p>
            <a:pPr marL="0" indent="0">
              <a:buNone/>
            </a:pPr>
            <a:endParaRPr lang="en-GB" sz="1400" dirty="0"/>
          </a:p>
          <a:p>
            <a:pPr marL="0" indent="0">
              <a:buNone/>
            </a:pPr>
            <a:endParaRPr lang="en-GB" sz="1400" dirty="0"/>
          </a:p>
        </p:txBody>
      </p:sp>
      <p:sp>
        <p:nvSpPr>
          <p:cNvPr id="4" name="Slide Number Placeholder 3">
            <a:extLst>
              <a:ext uri="{FF2B5EF4-FFF2-40B4-BE49-F238E27FC236}">
                <a16:creationId xmlns:a16="http://schemas.microsoft.com/office/drawing/2014/main" id="{59E30651-4AA7-58BD-641F-896FDCE8F641}"/>
              </a:ext>
            </a:extLst>
          </p:cNvPr>
          <p:cNvSpPr>
            <a:spLocks noGrp="1"/>
          </p:cNvSpPr>
          <p:nvPr>
            <p:ph type="sldNum" sz="quarter" idx="5"/>
          </p:nvPr>
        </p:nvSpPr>
        <p:spPr/>
        <p:txBody>
          <a:bodyPr/>
          <a:lstStyle/>
          <a:p>
            <a:fld id="{5985D112-682F-4487-9187-E5AF34266267}" type="slidenum">
              <a:rPr lang="en-GB" smtClean="0"/>
              <a:t>16</a:t>
            </a:fld>
            <a:endParaRPr lang="en-GB"/>
          </a:p>
        </p:txBody>
      </p:sp>
    </p:spTree>
    <p:extLst>
      <p:ext uri="{BB962C8B-B14F-4D97-AF65-F5344CB8AC3E}">
        <p14:creationId xmlns:p14="http://schemas.microsoft.com/office/powerpoint/2010/main" val="39630235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t>TELL</a:t>
            </a:r>
            <a:r>
              <a:rPr lang="en-GB" sz="1400" dirty="0"/>
              <a:t>:</a:t>
            </a:r>
          </a:p>
          <a:p>
            <a:r>
              <a:rPr lang="en-GB" sz="1400" dirty="0"/>
              <a:t>To help facilitate this, LGfL have  created a free digital family agreement that parents could sit down and populate with all family members to agree what is and is not allowed within their family around tech use. This includes parents! </a:t>
            </a:r>
            <a:r>
              <a:rPr lang="en-GB" sz="1400" b="1" dirty="0"/>
              <a:t>YOU as parents also need to role model good behaviour.</a:t>
            </a:r>
          </a:p>
          <a:p>
            <a:endParaRPr lang="en-GB" sz="1400" b="1" dirty="0"/>
          </a:p>
          <a:p>
            <a:endParaRPr lang="en-GB" sz="1400" b="1" dirty="0"/>
          </a:p>
          <a:p>
            <a:endParaRPr lang="en-GB" sz="1400" b="1" dirty="0"/>
          </a:p>
        </p:txBody>
      </p:sp>
      <p:sp>
        <p:nvSpPr>
          <p:cNvPr id="4" name="Slide Number Placeholder 3"/>
          <p:cNvSpPr>
            <a:spLocks noGrp="1"/>
          </p:cNvSpPr>
          <p:nvPr>
            <p:ph type="sldNum" sz="quarter" idx="5"/>
          </p:nvPr>
        </p:nvSpPr>
        <p:spPr/>
        <p:txBody>
          <a:bodyPr/>
          <a:lstStyle/>
          <a:p>
            <a:fld id="{EF89B59B-2120-461D-8222-CE3302E55416}" type="slidenum">
              <a:rPr lang="en-GB" smtClean="0"/>
              <a:t>17</a:t>
            </a:fld>
            <a:endParaRPr lang="en-GB"/>
          </a:p>
        </p:txBody>
      </p:sp>
    </p:spTree>
    <p:extLst>
      <p:ext uri="{BB962C8B-B14F-4D97-AF65-F5344CB8AC3E}">
        <p14:creationId xmlns:p14="http://schemas.microsoft.com/office/powerpoint/2010/main" val="6819200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t>TELL - </a:t>
            </a:r>
            <a:r>
              <a:rPr lang="en-GB" sz="1400" dirty="0"/>
              <a:t>This is an example of a completed agreement – you may wish to take them through the sample statements to help them get started.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t>The digital agreement should be adapted to suit your family.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Be mindful that this needs to be done </a:t>
            </a:r>
            <a:r>
              <a:rPr lang="en-GB" sz="1400" b="1" dirty="0"/>
              <a:t>in collaboration </a:t>
            </a:r>
            <a:r>
              <a:rPr lang="en-GB" sz="1400" dirty="0"/>
              <a:t>and the children need to understand what everything means – don’t just present it to them, there will be no buy in.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dirty="0"/>
          </a:p>
          <a:p>
            <a:r>
              <a:rPr lang="en-GB" sz="1400" dirty="0"/>
              <a:t>Devices before bed interfere with the production of melatonin – the sleep hormone. - https://www.sleepfoundation.org/how-sleep-works/how-electronics-affect-sleep</a:t>
            </a:r>
          </a:p>
          <a:p>
            <a:endParaRPr lang="en-GB" sz="1400" dirty="0"/>
          </a:p>
          <a:p>
            <a:endParaRPr lang="en-GB" sz="1400" dirty="0"/>
          </a:p>
          <a:p>
            <a:endParaRPr lang="en-GB" sz="1400" dirty="0"/>
          </a:p>
          <a:p>
            <a:endParaRPr lang="en-GB" sz="1400" dirty="0"/>
          </a:p>
        </p:txBody>
      </p:sp>
      <p:sp>
        <p:nvSpPr>
          <p:cNvPr id="4" name="Slide Number Placeholder 3"/>
          <p:cNvSpPr>
            <a:spLocks noGrp="1"/>
          </p:cNvSpPr>
          <p:nvPr>
            <p:ph type="sldNum" sz="quarter" idx="5"/>
          </p:nvPr>
        </p:nvSpPr>
        <p:spPr/>
        <p:txBody>
          <a:bodyPr/>
          <a:lstStyle/>
          <a:p>
            <a:fld id="{EF89B59B-2120-461D-8222-CE3302E55416}" type="slidenum">
              <a:rPr lang="en-GB" smtClean="0"/>
              <a:t>18</a:t>
            </a:fld>
            <a:endParaRPr lang="en-GB"/>
          </a:p>
        </p:txBody>
      </p:sp>
    </p:spTree>
    <p:extLst>
      <p:ext uri="{BB962C8B-B14F-4D97-AF65-F5344CB8AC3E}">
        <p14:creationId xmlns:p14="http://schemas.microsoft.com/office/powerpoint/2010/main" val="37879795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400" b="1" dirty="0"/>
              <a:t>We have talked about restriction and now we are looking at supervision – these are  the two main ways of ensuring children are safe online. </a:t>
            </a:r>
          </a:p>
          <a:p>
            <a:pPr marL="0" indent="0">
              <a:buNone/>
            </a:pPr>
            <a:endParaRPr lang="en-GB" sz="1400" b="1" dirty="0"/>
          </a:p>
          <a:p>
            <a:pPr marL="0" indent="0">
              <a:buNone/>
            </a:pPr>
            <a:r>
              <a:rPr lang="en-GB" sz="1400" b="1" dirty="0"/>
              <a:t>TELL</a:t>
            </a:r>
            <a:r>
              <a:rPr lang="en-GB" sz="1400" dirty="0"/>
              <a:t> - The two most commonly-employed types of parental supervision among parents of 3-17s are to:</a:t>
            </a:r>
          </a:p>
          <a:p>
            <a:pPr marL="171450" indent="-171450">
              <a:buFont typeface="Arial" panose="020B0604020202020204" pitchFamily="34" charset="0"/>
              <a:buChar char="•"/>
            </a:pPr>
            <a:r>
              <a:rPr lang="en-GB" sz="1400" dirty="0"/>
              <a:t>ask their child about what they are or have been doing online (59%), and </a:t>
            </a:r>
          </a:p>
          <a:p>
            <a:pPr marL="171450" indent="-171450">
              <a:buFont typeface="Arial" panose="020B0604020202020204" pitchFamily="34" charset="0"/>
              <a:buChar char="•"/>
            </a:pPr>
            <a:r>
              <a:rPr lang="en-GB" sz="1400" dirty="0"/>
              <a:t>be nearby and regularly checking what their child does (55%). </a:t>
            </a:r>
          </a:p>
          <a:p>
            <a:pPr marL="0" indent="0">
              <a:buFont typeface="Arial" panose="020B0604020202020204" pitchFamily="34" charset="0"/>
              <a:buNone/>
            </a:pPr>
            <a:r>
              <a:rPr lang="en-GB" sz="1400" dirty="0"/>
              <a:t>Of course, this varies as the child gets older and more independent, as  parents decreasingly monitor their child’s online life</a:t>
            </a:r>
          </a:p>
          <a:p>
            <a:pPr marL="0" indent="0">
              <a:buNone/>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19</a:t>
            </a:fld>
            <a:endParaRPr lang="en-GB"/>
          </a:p>
        </p:txBody>
      </p:sp>
    </p:spTree>
    <p:extLst>
      <p:ext uri="{BB962C8B-B14F-4D97-AF65-F5344CB8AC3E}">
        <p14:creationId xmlns:p14="http://schemas.microsoft.com/office/powerpoint/2010/main" val="305156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t>To further support restriction and supervision strategies in place parental controls / privacy settings need to be set up.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t>TELL</a:t>
            </a:r>
            <a:r>
              <a:rPr lang="en-GB" sz="1400" dirty="0"/>
              <a:t> – it is important that these controls are set up on </a:t>
            </a:r>
            <a:r>
              <a:rPr lang="en-GB" sz="1400" u="sng" dirty="0"/>
              <a:t>BOTH</a:t>
            </a:r>
            <a:r>
              <a:rPr lang="en-GB" sz="1400" dirty="0"/>
              <a:t> the </a:t>
            </a:r>
            <a:r>
              <a:rPr lang="en-GB" sz="1400" b="1" dirty="0"/>
              <a:t>broadband connection </a:t>
            </a:r>
            <a:r>
              <a:rPr lang="en-GB" sz="1400" u="sng" dirty="0">
                <a:solidFill>
                  <a:srgbClr val="FF0000"/>
                </a:solidFill>
              </a:rPr>
              <a:t>AND</a:t>
            </a:r>
            <a:r>
              <a:rPr lang="en-GB" sz="1400" dirty="0"/>
              <a:t> </a:t>
            </a:r>
            <a:r>
              <a:rPr lang="en-GB" sz="1400" b="1" dirty="0"/>
              <a:t>each individual device</a:t>
            </a:r>
          </a:p>
          <a:p>
            <a:endParaRPr lang="en-GB" sz="1400" dirty="0"/>
          </a:p>
          <a:p>
            <a:r>
              <a:rPr lang="en-GB" sz="1400" dirty="0"/>
              <a:t>About seven in ten (73%) parents of all 3-17-year-olds use at least one type of technical tool or control to manage their child’s access to online content; parents of 8-11-year-olds are more likely than those of older children to use at least one of these tools (84% vs 70% of parents of 12-15s and 54% of parents of 16-17s respectively). The most commonly-used technical tool used, across all parents of 3-17s, were parental controls built into the device by the manufacturer, e.g. Windows, Apple, Xbox, PlayStation etc. (32%). (Ofcom 2024)</a:t>
            </a:r>
            <a:endParaRPr lang="en-GB" sz="14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20</a:t>
            </a:fld>
            <a:endParaRPr lang="en-GB"/>
          </a:p>
        </p:txBody>
      </p:sp>
    </p:spTree>
    <p:extLst>
      <p:ext uri="{BB962C8B-B14F-4D97-AF65-F5344CB8AC3E}">
        <p14:creationId xmlns:p14="http://schemas.microsoft.com/office/powerpoint/2010/main" val="20253632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t>There is a high awareness </a:t>
            </a:r>
            <a:r>
              <a:rPr lang="en-GB" sz="1400" dirty="0"/>
              <a:t>of technical control tools among parents, </a:t>
            </a:r>
            <a:r>
              <a:rPr lang="en-GB" sz="1400" u="sng" dirty="0"/>
              <a:t>BUT</a:t>
            </a:r>
            <a:r>
              <a:rPr lang="en-GB" sz="1400" dirty="0"/>
              <a:t>  </a:t>
            </a:r>
            <a:r>
              <a:rPr lang="en-GB" sz="1400" b="1" dirty="0"/>
              <a:t>many are choosing not to use them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t>This has improved with recent data. </a:t>
            </a:r>
          </a:p>
          <a:p>
            <a:r>
              <a:rPr lang="en-GB" sz="1400" b="1" dirty="0"/>
              <a:t>Still a few are choosing not to use anything - </a:t>
            </a:r>
            <a:r>
              <a:rPr lang="en-GB" sz="1400" b="1" i="0" kern="1200" dirty="0">
                <a:solidFill>
                  <a:schemeClr val="tx1"/>
                </a:solidFill>
                <a:effectLst/>
                <a:latin typeface="+mn-lt"/>
                <a:ea typeface="+mn-ea"/>
                <a:cs typeface="+mn-cs"/>
              </a:rPr>
              <a:t>Is this because they don’t know how or choose not too. </a:t>
            </a:r>
            <a:endParaRPr lang="en-GB" sz="1400"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t>ASK – </a:t>
            </a:r>
            <a:r>
              <a:rPr lang="en-GB" sz="1400" b="0" dirty="0"/>
              <a:t>Why do you think this is the case?</a:t>
            </a:r>
          </a:p>
          <a:p>
            <a:endParaRPr lang="en-GB" sz="1400" b="1" i="0" kern="1200" dirty="0">
              <a:solidFill>
                <a:schemeClr val="tx1"/>
              </a:solidFill>
              <a:effectLst/>
              <a:latin typeface="+mn-lt"/>
              <a:ea typeface="+mn-ea"/>
              <a:cs typeface="+mn-cs"/>
            </a:endParaRPr>
          </a:p>
          <a:p>
            <a:r>
              <a:rPr lang="en-GB" sz="1400" b="1" i="0" kern="1200" dirty="0">
                <a:solidFill>
                  <a:schemeClr val="tx1"/>
                </a:solidFill>
                <a:effectLst/>
                <a:latin typeface="+mn-lt"/>
                <a:ea typeface="+mn-ea"/>
                <a:cs typeface="+mn-cs"/>
              </a:rPr>
              <a:t>TELL</a:t>
            </a:r>
            <a:r>
              <a:rPr lang="en-GB" sz="1400" b="0" i="0" kern="1200" dirty="0">
                <a:solidFill>
                  <a:schemeClr val="tx1"/>
                </a:solidFill>
                <a:effectLst/>
                <a:latin typeface="+mn-lt"/>
                <a:ea typeface="+mn-ea"/>
                <a:cs typeface="+mn-cs"/>
              </a:rPr>
              <a:t> – it’s not as complicated or scary as you think. Let’s look at some top tips and resources to support you.</a:t>
            </a:r>
          </a:p>
        </p:txBody>
      </p:sp>
      <p:sp>
        <p:nvSpPr>
          <p:cNvPr id="4" name="Slide Number Placeholder 3"/>
          <p:cNvSpPr>
            <a:spLocks noGrp="1"/>
          </p:cNvSpPr>
          <p:nvPr>
            <p:ph type="sldNum" sz="quarter" idx="5"/>
          </p:nvPr>
        </p:nvSpPr>
        <p:spPr/>
        <p:txBody>
          <a:bodyPr/>
          <a:lstStyle/>
          <a:p>
            <a:fld id="{5985D112-682F-4487-9187-E5AF34266267}" type="slidenum">
              <a:rPr lang="en-GB" smtClean="0"/>
              <a:t>21</a:t>
            </a:fld>
            <a:endParaRPr lang="en-GB"/>
          </a:p>
        </p:txBody>
      </p:sp>
    </p:spTree>
    <p:extLst>
      <p:ext uri="{BB962C8B-B14F-4D97-AF65-F5344CB8AC3E}">
        <p14:creationId xmlns:p14="http://schemas.microsoft.com/office/powerpoint/2010/main" val="15155938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i="0" kern="1200" dirty="0">
                <a:solidFill>
                  <a:schemeClr val="tx1"/>
                </a:solidFill>
                <a:effectLst/>
                <a:latin typeface="+mn-lt"/>
                <a:ea typeface="+mn-ea"/>
                <a:cs typeface="+mn-cs"/>
              </a:rPr>
              <a:t>TELL</a:t>
            </a:r>
            <a:r>
              <a:rPr lang="en-GB" sz="1400" b="0" i="0" kern="1200" dirty="0">
                <a:solidFill>
                  <a:schemeClr val="tx1"/>
                </a:solidFill>
                <a:effectLst/>
                <a:latin typeface="+mn-lt"/>
                <a:ea typeface="+mn-ea"/>
                <a:cs typeface="+mn-cs"/>
              </a:rPr>
              <a:t> – They can use this great page to find out how to set up controls on any smartphone, broadband, social media site/app and games console</a:t>
            </a:r>
          </a:p>
          <a:p>
            <a:endParaRPr lang="en-GB" sz="1400" b="0" i="0" kern="1200" dirty="0">
              <a:solidFill>
                <a:schemeClr val="tx1"/>
              </a:solidFill>
              <a:effectLst/>
              <a:latin typeface="+mn-lt"/>
              <a:ea typeface="+mn-ea"/>
              <a:cs typeface="+mn-cs"/>
            </a:endParaRPr>
          </a:p>
          <a:p>
            <a:r>
              <a:rPr lang="en-GB" sz="1400" b="1" i="0" kern="1200" dirty="0">
                <a:solidFill>
                  <a:schemeClr val="tx1"/>
                </a:solidFill>
                <a:effectLst/>
                <a:latin typeface="+mn-lt"/>
                <a:ea typeface="+mn-ea"/>
                <a:cs typeface="+mn-cs"/>
              </a:rPr>
              <a:t>REMIND</a:t>
            </a:r>
            <a:r>
              <a:rPr lang="en-GB" sz="1400" b="0" i="0" kern="1200" dirty="0">
                <a:solidFill>
                  <a:schemeClr val="tx1"/>
                </a:solidFill>
                <a:effectLst/>
                <a:latin typeface="+mn-lt"/>
                <a:ea typeface="+mn-ea"/>
                <a:cs typeface="+mn-cs"/>
              </a:rPr>
              <a:t> - They need to set up parental controls on each of these individually</a:t>
            </a:r>
          </a:p>
          <a:p>
            <a:endParaRPr lang="en-GB" sz="14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kern="1200" dirty="0">
                <a:solidFill>
                  <a:schemeClr val="tx1"/>
                </a:solidFill>
                <a:effectLst/>
                <a:latin typeface="+mn-lt"/>
                <a:ea typeface="+mn-ea"/>
                <a:cs typeface="+mn-cs"/>
              </a:rPr>
              <a:t>Demo example by following the link</a:t>
            </a:r>
          </a:p>
          <a:p>
            <a:endParaRPr lang="en-GB" sz="14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22</a:t>
            </a:fld>
            <a:endParaRPr lang="en-GB"/>
          </a:p>
        </p:txBody>
      </p:sp>
    </p:spTree>
    <p:extLst>
      <p:ext uri="{BB962C8B-B14F-4D97-AF65-F5344CB8AC3E}">
        <p14:creationId xmlns:p14="http://schemas.microsoft.com/office/powerpoint/2010/main" val="933775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sz="1400" b="1" i="0" dirty="0">
                <a:solidFill>
                  <a:srgbClr val="3B3A39"/>
                </a:solidFill>
                <a:effectLst/>
                <a:latin typeface="Montserrat" panose="00000500000000000000" pitchFamily="2" charset="0"/>
              </a:rPr>
              <a:t>EXPLAIN</a:t>
            </a:r>
            <a:r>
              <a:rPr lang="en-GB" sz="1400" b="0" i="0" dirty="0">
                <a:solidFill>
                  <a:srgbClr val="3B3A39"/>
                </a:solidFill>
                <a:effectLst/>
                <a:latin typeface="Montserrat" panose="00000500000000000000" pitchFamily="2" charset="0"/>
              </a:rPr>
              <a:t> - As well as setting controls on your broadband, device, apps, games etc, </a:t>
            </a:r>
            <a:r>
              <a:rPr lang="en-GB" sz="1400" b="1" i="0" dirty="0">
                <a:solidFill>
                  <a:srgbClr val="3B3A39"/>
                </a:solidFill>
                <a:effectLst/>
                <a:latin typeface="Montserrat" panose="00000500000000000000" pitchFamily="2" charset="0"/>
              </a:rPr>
              <a:t>Parental Control Apps </a:t>
            </a:r>
            <a:r>
              <a:rPr lang="en-GB" sz="1400" b="0" i="0" dirty="0">
                <a:solidFill>
                  <a:srgbClr val="3B3A39"/>
                </a:solidFill>
                <a:effectLst/>
                <a:latin typeface="Montserrat" panose="00000500000000000000" pitchFamily="2" charset="0"/>
              </a:rPr>
              <a:t>like </a:t>
            </a:r>
            <a:r>
              <a:rPr lang="en-GB" sz="1400" b="0" i="0" u="none" strike="noStrike" dirty="0">
                <a:solidFill>
                  <a:srgbClr val="FF3365"/>
                </a:solidFill>
                <a:effectLst/>
                <a:latin typeface="Montserrat" panose="00000500000000000000" pitchFamily="2" charset="0"/>
                <a:hlinkClick r:id="rId3"/>
              </a:rPr>
              <a:t>Google Family Link</a:t>
            </a:r>
            <a:r>
              <a:rPr lang="en-GB" sz="1400" b="0" i="0" dirty="0">
                <a:solidFill>
                  <a:srgbClr val="3B3A39"/>
                </a:solidFill>
                <a:effectLst/>
                <a:latin typeface="Montserrat" panose="00000500000000000000" pitchFamily="2" charset="0"/>
              </a:rPr>
              <a:t>, </a:t>
            </a:r>
            <a:r>
              <a:rPr lang="en-GB" sz="1400" b="0" i="0" u="none" strike="noStrike" dirty="0">
                <a:solidFill>
                  <a:srgbClr val="FF3365"/>
                </a:solidFill>
                <a:effectLst/>
                <a:latin typeface="Montserrat" panose="00000500000000000000" pitchFamily="2" charset="0"/>
                <a:hlinkClick r:id="rId4"/>
              </a:rPr>
              <a:t>Screen Time</a:t>
            </a:r>
            <a:r>
              <a:rPr lang="en-GB" sz="1400" b="0" i="0" dirty="0">
                <a:solidFill>
                  <a:srgbClr val="3B3A39"/>
                </a:solidFill>
                <a:effectLst/>
                <a:latin typeface="Montserrat" panose="00000500000000000000" pitchFamily="2" charset="0"/>
              </a:rPr>
              <a:t> and </a:t>
            </a:r>
            <a:r>
              <a:rPr lang="en-GB" sz="1400" b="0" i="0" u="none" strike="noStrike" dirty="0">
                <a:solidFill>
                  <a:srgbClr val="FF3365"/>
                </a:solidFill>
                <a:effectLst/>
                <a:latin typeface="Montserrat" panose="00000500000000000000" pitchFamily="2" charset="0"/>
                <a:hlinkClick r:id="rId5"/>
              </a:rPr>
              <a:t>Microsoft Family</a:t>
            </a:r>
            <a:r>
              <a:rPr lang="en-GB" sz="1400" b="0" i="0" dirty="0">
                <a:solidFill>
                  <a:srgbClr val="3B3A39"/>
                </a:solidFill>
                <a:effectLst/>
                <a:latin typeface="Montserrat" panose="00000500000000000000" pitchFamily="2" charset="0"/>
              </a:rPr>
              <a:t> can further enhance safety by letting you set limits across devices, apps and platforms without needing to access these spaces separately. You can manage screen time, app access, inappropriate content restrictions and more.</a:t>
            </a:r>
            <a:endParaRPr lang="en-GB" sz="1400" b="0" i="0" dirty="0">
              <a:solidFill>
                <a:srgbClr val="1D1D1F"/>
              </a:solidFill>
              <a:effectLst/>
              <a:latin typeface="SF Pro Display"/>
            </a:endParaRPr>
          </a:p>
          <a:p>
            <a:pPr marL="171450" indent="-171450">
              <a:buFont typeface="Arial" panose="020B0604020202020204" pitchFamily="34" charset="0"/>
              <a:buChar char="•"/>
            </a:pPr>
            <a:r>
              <a:rPr lang="en-GB" sz="1400" b="0" i="0" dirty="0">
                <a:solidFill>
                  <a:srgbClr val="1D1D1F"/>
                </a:solidFill>
                <a:effectLst/>
                <a:latin typeface="SF Pro Display"/>
              </a:rPr>
              <a:t>Screen Time shows you how much time you spend on apps, websites and more. You can also set limits and restrictions for what you want to manage – on your own device or a child's device.</a:t>
            </a:r>
            <a:endParaRPr lang="en-GB" sz="14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400" b="0" i="0" kern="1200" dirty="0">
                <a:solidFill>
                  <a:schemeClr val="tx1"/>
                </a:solidFill>
                <a:effectLst/>
                <a:latin typeface="+mn-lt"/>
                <a:ea typeface="+mn-ea"/>
                <a:cs typeface="+mn-cs"/>
              </a:rPr>
              <a:t>Family link can run on Android devices, e.g. Samsung… Parents can access and manage their child’s account and settings, and delete it if necessary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0" i="0" dirty="0">
              <a:solidFill>
                <a:srgbClr val="3B3A39"/>
              </a:solidFill>
              <a:effectLst/>
              <a:latin typeface="Montserrat" panose="00000500000000000000" pitchFamily="2" charset="0"/>
            </a:endParaRPr>
          </a:p>
          <a:p>
            <a:pPr marL="0" indent="0">
              <a:buFont typeface="Arial" panose="020B0604020202020204" pitchFamily="34" charset="0"/>
              <a:buNone/>
            </a:pPr>
            <a:r>
              <a:rPr lang="en-GB" sz="1400" b="1" i="0" kern="1200" dirty="0">
                <a:solidFill>
                  <a:schemeClr val="tx1"/>
                </a:solidFill>
                <a:effectLst/>
                <a:latin typeface="+mn-lt"/>
                <a:ea typeface="+mn-ea"/>
                <a:cs typeface="+mn-cs"/>
              </a:rPr>
              <a:t>TIP </a:t>
            </a:r>
            <a:r>
              <a:rPr lang="en-GB" sz="1400" b="0" i="0" kern="1200" dirty="0">
                <a:solidFill>
                  <a:schemeClr val="tx1"/>
                </a:solidFill>
                <a:effectLst/>
                <a:latin typeface="+mn-lt"/>
                <a:ea typeface="+mn-ea"/>
                <a:cs typeface="+mn-cs"/>
              </a:rPr>
              <a:t>– Why not run a </a:t>
            </a:r>
            <a:r>
              <a:rPr lang="en-GB" sz="1400" b="0" i="0" dirty="0">
                <a:solidFill>
                  <a:srgbClr val="3B3A39"/>
                </a:solidFill>
                <a:effectLst/>
                <a:latin typeface="Montserrat" panose="00000500000000000000" pitchFamily="2" charset="0"/>
              </a:rPr>
              <a:t>‘Bring your device and we’ll show you….’ pupil-led workshop to help parents with this at school?</a:t>
            </a:r>
            <a:endParaRPr lang="en-GB" sz="1400" b="0" i="0" kern="1200" dirty="0">
              <a:solidFill>
                <a:schemeClr val="tx1"/>
              </a:solidFill>
              <a:effectLst/>
              <a:latin typeface="+mn-lt"/>
              <a:ea typeface="+mn-ea"/>
              <a:cs typeface="+mn-cs"/>
            </a:endParaRPr>
          </a:p>
          <a:p>
            <a:pPr marL="171450" indent="-171450">
              <a:buFont typeface="Arial" panose="020B0604020202020204" pitchFamily="34" charset="0"/>
              <a:buChar char="•"/>
            </a:pPr>
            <a:endParaRPr lang="en-GB" sz="14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23</a:t>
            </a:fld>
            <a:endParaRPr lang="en-GB"/>
          </a:p>
        </p:txBody>
      </p:sp>
    </p:spTree>
    <p:extLst>
      <p:ext uri="{BB962C8B-B14F-4D97-AF65-F5344CB8AC3E}">
        <p14:creationId xmlns:p14="http://schemas.microsoft.com/office/powerpoint/2010/main" val="33276502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F89B59B-2120-461D-8222-CE3302E55416}" type="slidenum">
              <a:rPr lang="en-GB" smtClean="0"/>
              <a:t>24</a:t>
            </a:fld>
            <a:endParaRPr lang="en-GB"/>
          </a:p>
        </p:txBody>
      </p:sp>
    </p:spTree>
    <p:extLst>
      <p:ext uri="{BB962C8B-B14F-4D97-AF65-F5344CB8AC3E}">
        <p14:creationId xmlns:p14="http://schemas.microsoft.com/office/powerpoint/2010/main" val="14864900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25</a:t>
            </a:fld>
            <a:endParaRPr lang="en-GB"/>
          </a:p>
        </p:txBody>
      </p:sp>
    </p:spTree>
    <p:extLst>
      <p:ext uri="{BB962C8B-B14F-4D97-AF65-F5344CB8AC3E}">
        <p14:creationId xmlns:p14="http://schemas.microsoft.com/office/powerpoint/2010/main" val="9998939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TELL </a:t>
            </a:r>
            <a:r>
              <a:rPr lang="en-GB" sz="1400" dirty="0"/>
              <a:t>– It’s not necessarily how long they are online but what and when they are doing that counts - take them through the </a:t>
            </a:r>
            <a:r>
              <a:rPr lang="en-GB" sz="1400" b="1" dirty="0"/>
              <a:t>UK Chief Medical Officer’s advice poster above for examples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EXPLAIN</a:t>
            </a:r>
            <a:r>
              <a:rPr lang="en-GB" sz="1400" dirty="0"/>
              <a:t> – the </a:t>
            </a:r>
            <a:r>
              <a:rPr lang="en-GB" sz="1400" b="1" dirty="0"/>
              <a:t>Digital 5 A day </a:t>
            </a:r>
            <a:r>
              <a:rPr lang="en-GB" sz="1400" dirty="0"/>
              <a:t>gives children and parents easy to follow practical steps to achieve a healthy well balanced digital diet, by encouraging them to reach of the targets in the pie chart – share some examples with them https://www.childrenscommissioner.gov.uk/digital/5-a-day/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b="1" dirty="0"/>
              <a:t>Don’t worry about screen time; aim for screen quality</a:t>
            </a:r>
            <a:endParaRPr lang="en-GB" sz="1400"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27</a:t>
            </a:fld>
            <a:endParaRPr lang="en-GB"/>
          </a:p>
        </p:txBody>
      </p:sp>
    </p:spTree>
    <p:extLst>
      <p:ext uri="{BB962C8B-B14F-4D97-AF65-F5344CB8AC3E}">
        <p14:creationId xmlns:p14="http://schemas.microsoft.com/office/powerpoint/2010/main" val="40746088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600" b="0" i="0" dirty="0">
                <a:solidFill>
                  <a:srgbClr val="212121"/>
                </a:solidFill>
                <a:effectLst/>
                <a:latin typeface="Droid Sans"/>
              </a:rPr>
              <a:t>You can use these to control settings to regulate screen time in general and on specific apps,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600" b="0" i="0" dirty="0">
              <a:solidFill>
                <a:srgbClr val="212121"/>
              </a:solidFill>
              <a:effectLst/>
              <a:latin typeface="Droid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3600" b="0" i="0" dirty="0">
                <a:solidFill>
                  <a:srgbClr val="212121"/>
                </a:solidFill>
                <a:effectLst/>
                <a:latin typeface="Droid Sans"/>
              </a:rPr>
              <a:t>As they get older it is about helping </a:t>
            </a:r>
            <a:r>
              <a:rPr lang="en-GB" sz="2000" b="0" i="0" dirty="0">
                <a:solidFill>
                  <a:srgbClr val="212121"/>
                </a:solidFill>
                <a:effectLst/>
                <a:latin typeface="Droid Sans"/>
              </a:rPr>
              <a:t>them learn to self-regulate (how long have they really been on </a:t>
            </a:r>
            <a:r>
              <a:rPr lang="en-GB" sz="2000" b="0" i="0" dirty="0" err="1">
                <a:solidFill>
                  <a:srgbClr val="212121"/>
                </a:solidFill>
                <a:effectLst/>
                <a:latin typeface="Droid Sans"/>
              </a:rPr>
              <a:t>insta</a:t>
            </a:r>
            <a:r>
              <a:rPr lang="en-GB" sz="2000" b="0" i="0" dirty="0">
                <a:solidFill>
                  <a:srgbClr val="212121"/>
                </a:solidFill>
                <a:effectLst/>
                <a:latin typeface="Droid Sans"/>
              </a:rPr>
              <a:t> today? have they put down the phone at all in the last week?).</a:t>
            </a:r>
            <a:endParaRPr lang="en-GB" sz="3600" b="0" i="0" dirty="0">
              <a:solidFill>
                <a:srgbClr val="212121"/>
              </a:solidFill>
              <a:effectLst/>
              <a:latin typeface="Droid Sans"/>
            </a:endParaRPr>
          </a:p>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pPr/>
              <a:t>28</a:t>
            </a:fld>
            <a:endParaRPr lang="en-GB"/>
          </a:p>
        </p:txBody>
      </p:sp>
    </p:spTree>
    <p:extLst>
      <p:ext uri="{BB962C8B-B14F-4D97-AF65-F5344CB8AC3E}">
        <p14:creationId xmlns:p14="http://schemas.microsoft.com/office/powerpoint/2010/main" val="73830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t>Of the third of online 8-17s who think their screentime is too high, just over half (52%) also think their parents’ screentime is too high, compared with the 15% who do not think their parents screentime is too high, and a quarter (26%) who are not sure.</a:t>
            </a:r>
            <a:endParaRPr lang="en-GB" sz="1400"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REMIND</a:t>
            </a:r>
            <a:r>
              <a:rPr lang="en-GB" sz="1400" dirty="0"/>
              <a:t> – it’s important to model good behaviour when it comes to device use, as children will follow our example. </a:t>
            </a:r>
          </a:p>
        </p:txBody>
      </p:sp>
      <p:sp>
        <p:nvSpPr>
          <p:cNvPr id="4" name="Slide Number Placeholder 3"/>
          <p:cNvSpPr>
            <a:spLocks noGrp="1"/>
          </p:cNvSpPr>
          <p:nvPr>
            <p:ph type="sldNum" sz="quarter" idx="5"/>
          </p:nvPr>
        </p:nvSpPr>
        <p:spPr/>
        <p:txBody>
          <a:bodyPr/>
          <a:lstStyle/>
          <a:p>
            <a:fld id="{5985D112-682F-4487-9187-E5AF34266267}" type="slidenum">
              <a:rPr lang="en-GB" smtClean="0"/>
              <a:t>29</a:t>
            </a:fld>
            <a:endParaRPr lang="en-GB"/>
          </a:p>
        </p:txBody>
      </p:sp>
    </p:spTree>
    <p:extLst>
      <p:ext uri="{BB962C8B-B14F-4D97-AF65-F5344CB8AC3E}">
        <p14:creationId xmlns:p14="http://schemas.microsoft.com/office/powerpoint/2010/main" val="41415560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30</a:t>
            </a:fld>
            <a:endParaRPr lang="en-GB"/>
          </a:p>
        </p:txBody>
      </p:sp>
    </p:spTree>
    <p:extLst>
      <p:ext uri="{BB962C8B-B14F-4D97-AF65-F5344CB8AC3E}">
        <p14:creationId xmlns:p14="http://schemas.microsoft.com/office/powerpoint/2010/main" val="23051451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t>YouTube continues to be universally popular, and the appeal of other social media platforms increases with age . nearly half (48%) of 16-17s use all of the top five apps/ sites that we asked about (YouTube, WhatsApp, TikTok, Snapchat and Instagram).</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REMIND</a:t>
            </a:r>
            <a:r>
              <a:rPr lang="en-GB" sz="1400" dirty="0"/>
              <a:t> – </a:t>
            </a:r>
            <a:r>
              <a:rPr lang="en-GB" sz="1400" b="1" dirty="0"/>
              <a:t>your children need to be 13+ to use these platforms </a:t>
            </a:r>
            <a:r>
              <a:rPr lang="en-GB" sz="1400" b="0" dirty="0"/>
              <a:t>(See slide 39)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t>Remember by the time you have an account on one of these accounts the children have moved onto the next thing!</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0" dirty="0"/>
          </a:p>
        </p:txBody>
      </p:sp>
      <p:sp>
        <p:nvSpPr>
          <p:cNvPr id="4" name="Slide Number Placeholder 3"/>
          <p:cNvSpPr>
            <a:spLocks noGrp="1"/>
          </p:cNvSpPr>
          <p:nvPr>
            <p:ph type="sldNum" sz="quarter" idx="5"/>
          </p:nvPr>
        </p:nvSpPr>
        <p:spPr/>
        <p:txBody>
          <a:bodyPr/>
          <a:lstStyle/>
          <a:p>
            <a:fld id="{5985D112-682F-4487-9187-E5AF34266267}" type="slidenum">
              <a:rPr lang="en-GB" smtClean="0"/>
              <a:t>31</a:t>
            </a:fld>
            <a:endParaRPr lang="en-GB"/>
          </a:p>
        </p:txBody>
      </p:sp>
    </p:spTree>
    <p:extLst>
      <p:ext uri="{BB962C8B-B14F-4D97-AF65-F5344CB8AC3E}">
        <p14:creationId xmlns:p14="http://schemas.microsoft.com/office/powerpoint/2010/main" val="104120631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TELL</a:t>
            </a:r>
            <a:r>
              <a:rPr lang="en-GB" sz="1400" dirty="0"/>
              <a:t> - Motivations for using these types of app vary, but a key reason is </a:t>
            </a:r>
            <a:r>
              <a:rPr lang="en-GB" sz="1400" b="1" dirty="0"/>
              <a:t>the desire to connect with peers. </a:t>
            </a:r>
            <a:r>
              <a:rPr lang="en-GB" sz="1400" dirty="0"/>
              <a:t>Seven in ten (68%) 8-17-year-olds who use social media and/ or messaging sites or apps told us that using these types of sites or apps helped them feel closer to their friends, either all or most of the time. </a:t>
            </a:r>
          </a:p>
        </p:txBody>
      </p:sp>
      <p:sp>
        <p:nvSpPr>
          <p:cNvPr id="4" name="Slide Number Placeholder 3"/>
          <p:cNvSpPr>
            <a:spLocks noGrp="1"/>
          </p:cNvSpPr>
          <p:nvPr>
            <p:ph type="sldNum" sz="quarter" idx="5"/>
          </p:nvPr>
        </p:nvSpPr>
        <p:spPr/>
        <p:txBody>
          <a:bodyPr/>
          <a:lstStyle/>
          <a:p>
            <a:fld id="{5985D112-682F-4487-9187-E5AF34266267}" type="slidenum">
              <a:rPr lang="en-GB" smtClean="0"/>
              <a:t>32</a:t>
            </a:fld>
            <a:endParaRPr lang="en-GB"/>
          </a:p>
        </p:txBody>
      </p:sp>
    </p:spTree>
    <p:extLst>
      <p:ext uri="{BB962C8B-B14F-4D97-AF65-F5344CB8AC3E}">
        <p14:creationId xmlns:p14="http://schemas.microsoft.com/office/powerpoint/2010/main" val="40364422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207BA-6C4C-16ED-72AF-4CE8D4ED87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0B6DE8-2F49-6299-05A4-F980F0BA68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F50E3D-CA25-4642-806D-48E1D7AEC18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ASK </a:t>
            </a:r>
            <a:r>
              <a:rPr lang="en-GB" sz="1400" dirty="0"/>
              <a:t>– What kinds of risks do you think children could be exposed to? Can you give examples? (See slide 48 for a summary of related risks)</a:t>
            </a:r>
          </a:p>
        </p:txBody>
      </p:sp>
      <p:sp>
        <p:nvSpPr>
          <p:cNvPr id="4" name="Slide Number Placeholder 3">
            <a:extLst>
              <a:ext uri="{FF2B5EF4-FFF2-40B4-BE49-F238E27FC236}">
                <a16:creationId xmlns:a16="http://schemas.microsoft.com/office/drawing/2014/main" id="{6093DEC2-47A0-2DF8-5225-E785AFC7244E}"/>
              </a:ext>
            </a:extLst>
          </p:cNvPr>
          <p:cNvSpPr>
            <a:spLocks noGrp="1"/>
          </p:cNvSpPr>
          <p:nvPr>
            <p:ph type="sldNum" sz="quarter" idx="5"/>
          </p:nvPr>
        </p:nvSpPr>
        <p:spPr/>
        <p:txBody>
          <a:bodyPr/>
          <a:lstStyle/>
          <a:p>
            <a:fld id="{5985D112-682F-4487-9187-E5AF34266267}" type="slidenum">
              <a:rPr lang="en-GB" smtClean="0"/>
              <a:t>33</a:t>
            </a:fld>
            <a:endParaRPr lang="en-GB"/>
          </a:p>
        </p:txBody>
      </p:sp>
    </p:spTree>
    <p:extLst>
      <p:ext uri="{BB962C8B-B14F-4D97-AF65-F5344CB8AC3E}">
        <p14:creationId xmlns:p14="http://schemas.microsoft.com/office/powerpoint/2010/main" val="19090678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TELL</a:t>
            </a:r>
            <a:r>
              <a:rPr lang="en-GB" sz="1400" dirty="0"/>
              <a:t> - This demonstrates that at least some children feel the need to present distinct aspects of themselves on social media, depending on the audience.</a:t>
            </a:r>
          </a:p>
        </p:txBody>
      </p:sp>
      <p:sp>
        <p:nvSpPr>
          <p:cNvPr id="4" name="Slide Number Placeholder 3"/>
          <p:cNvSpPr>
            <a:spLocks noGrp="1"/>
          </p:cNvSpPr>
          <p:nvPr>
            <p:ph type="sldNum" sz="quarter" idx="5"/>
          </p:nvPr>
        </p:nvSpPr>
        <p:spPr/>
        <p:txBody>
          <a:bodyPr/>
          <a:lstStyle/>
          <a:p>
            <a:fld id="{5985D112-682F-4487-9187-E5AF34266267}" type="slidenum">
              <a:rPr lang="en-GB" smtClean="0"/>
              <a:t>34</a:t>
            </a:fld>
            <a:endParaRPr lang="en-GB"/>
          </a:p>
        </p:txBody>
      </p:sp>
    </p:spTree>
    <p:extLst>
      <p:ext uri="{BB962C8B-B14F-4D97-AF65-F5344CB8AC3E}">
        <p14:creationId xmlns:p14="http://schemas.microsoft.com/office/powerpoint/2010/main" val="336525903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3B85D7-FA42-3FDE-C57E-9F40E6947B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B138FD-C516-1D75-DD9D-CA1931A59B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B447CD-4341-3ED3-6757-672DA535C79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TELL</a:t>
            </a:r>
            <a:r>
              <a:rPr lang="en-GB" sz="1400" dirty="0"/>
              <a:t> - This behaviour is considered ‘risky’ because they enable the child to conceal their online activity, preventing a parent or appropriate adult to ensure they are keeping safe online.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b="0" i="0" dirty="0">
                <a:solidFill>
                  <a:srgbClr val="0A0A0A"/>
                </a:solidFill>
                <a:effectLst/>
                <a:latin typeface="Google Sans"/>
              </a:rPr>
              <a:t>A proxy server </a:t>
            </a:r>
            <a:r>
              <a:rPr lang="en-GB" sz="900" dirty="0"/>
              <a:t>acts as an intermediary, or "middleman," between your device (like a computer or phone) and the internet, intercepting your requests to websites and servers on your behalf, hiding your real IP address, and providing benefits like security, privacy, and content filtering</a:t>
            </a:r>
            <a:endParaRPr lang="en-GB" sz="1400" dirty="0"/>
          </a:p>
        </p:txBody>
      </p:sp>
      <p:sp>
        <p:nvSpPr>
          <p:cNvPr id="4" name="Slide Number Placeholder 3">
            <a:extLst>
              <a:ext uri="{FF2B5EF4-FFF2-40B4-BE49-F238E27FC236}">
                <a16:creationId xmlns:a16="http://schemas.microsoft.com/office/drawing/2014/main" id="{F5695DBF-B24E-56D2-D46D-B447CEE641BF}"/>
              </a:ext>
            </a:extLst>
          </p:cNvPr>
          <p:cNvSpPr>
            <a:spLocks noGrp="1"/>
          </p:cNvSpPr>
          <p:nvPr>
            <p:ph type="sldNum" sz="quarter" idx="5"/>
          </p:nvPr>
        </p:nvSpPr>
        <p:spPr/>
        <p:txBody>
          <a:bodyPr/>
          <a:lstStyle/>
          <a:p>
            <a:fld id="{5985D112-682F-4487-9187-E5AF34266267}" type="slidenum">
              <a:rPr lang="en-GB" smtClean="0"/>
              <a:t>35</a:t>
            </a:fld>
            <a:endParaRPr lang="en-GB"/>
          </a:p>
        </p:txBody>
      </p:sp>
    </p:spTree>
    <p:extLst>
      <p:ext uri="{BB962C8B-B14F-4D97-AF65-F5344CB8AC3E}">
        <p14:creationId xmlns:p14="http://schemas.microsoft.com/office/powerpoint/2010/main" val="8496160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kern="1200" dirty="0">
                <a:latin typeface="+mn-lt"/>
                <a:ea typeface="+mj-ea"/>
                <a:cs typeface="+mj-cs"/>
              </a:rPr>
              <a:t>TELL - </a:t>
            </a:r>
            <a:r>
              <a:rPr lang="en-GB" sz="1400" b="0" i="0" dirty="0">
                <a:solidFill>
                  <a:srgbClr val="3B3A39"/>
                </a:solidFill>
                <a:effectLst/>
                <a:latin typeface="+mn-lt"/>
              </a:rPr>
              <a:t>WhatsApp let users send messages and content to contacts added to their account. To use the service in the UK, users must be 13-years-old or older (as of April 2024. The minimum age for WhatsApp used to be 16)</a:t>
            </a:r>
          </a:p>
          <a:p>
            <a:endParaRPr lang="en-GB" sz="1400" dirty="0">
              <a:latin typeface="+mn-lt"/>
            </a:endParaRPr>
          </a:p>
        </p:txBody>
      </p:sp>
      <p:sp>
        <p:nvSpPr>
          <p:cNvPr id="4" name="Slide Number Placeholder 3"/>
          <p:cNvSpPr>
            <a:spLocks noGrp="1"/>
          </p:cNvSpPr>
          <p:nvPr>
            <p:ph type="sldNum" sz="quarter" idx="5"/>
          </p:nvPr>
        </p:nvSpPr>
        <p:spPr/>
        <p:txBody>
          <a:bodyPr/>
          <a:lstStyle/>
          <a:p>
            <a:fld id="{EF89B59B-2120-461D-8222-CE3302E55416}" type="slidenum">
              <a:rPr lang="en-GB" smtClean="0"/>
              <a:t>36</a:t>
            </a:fld>
            <a:endParaRPr lang="en-GB"/>
          </a:p>
        </p:txBody>
      </p:sp>
    </p:spTree>
    <p:extLst>
      <p:ext uri="{BB962C8B-B14F-4D97-AF65-F5344CB8AC3E}">
        <p14:creationId xmlns:p14="http://schemas.microsoft.com/office/powerpoint/2010/main" val="215493635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000" b="1" kern="1200" dirty="0">
                <a:latin typeface="+mj-lt"/>
                <a:ea typeface="+mj-ea"/>
                <a:cs typeface="+mj-cs"/>
              </a:rPr>
              <a:t>PLAY – ‘</a:t>
            </a:r>
            <a:r>
              <a:rPr lang="en-GB" sz="2000" b="1" i="0" dirty="0">
                <a:solidFill>
                  <a:srgbClr val="18232F"/>
                </a:solidFill>
                <a:effectLst/>
                <a:latin typeface="karla" pitchFamily="2" charset="0"/>
              </a:rPr>
              <a:t>What's Up on WhatsApp? Group Chats and Kicking’ video showing primary pupils </a:t>
            </a:r>
            <a:r>
              <a:rPr lang="en-GB" sz="2000" b="0" i="0" dirty="0">
                <a:solidFill>
                  <a:srgbClr val="18232F"/>
                </a:solidFill>
                <a:effectLst/>
                <a:latin typeface="karla" pitchFamily="2" charset="0"/>
              </a:rPr>
              <a:t>talking about the realities of group chats and exclusion bullying - deliberately being left out to hurt someone's feelings. </a:t>
            </a:r>
            <a:endParaRPr lang="en-US" b="1" kern="1200" dirty="0">
              <a:latin typeface="+mj-lt"/>
              <a:ea typeface="+mj-ea"/>
              <a:cs typeface="+mj-cs"/>
            </a:endParaRPr>
          </a:p>
          <a:p>
            <a:r>
              <a:rPr lang="en-US" sz="2400" b="0" kern="1200" dirty="0">
                <a:latin typeface="+mj-lt"/>
                <a:ea typeface="+mj-ea"/>
                <a:cs typeface="+mj-cs"/>
              </a:rPr>
              <a:t>https://youtu.be/BpT8vFn6_eA </a:t>
            </a:r>
          </a:p>
        </p:txBody>
      </p:sp>
      <p:sp>
        <p:nvSpPr>
          <p:cNvPr id="4" name="Slide Number Placeholder 3"/>
          <p:cNvSpPr>
            <a:spLocks noGrp="1"/>
          </p:cNvSpPr>
          <p:nvPr>
            <p:ph type="sldNum" sz="quarter" idx="5"/>
          </p:nvPr>
        </p:nvSpPr>
        <p:spPr/>
        <p:txBody>
          <a:bodyPr/>
          <a:lstStyle/>
          <a:p>
            <a:fld id="{EF89B59B-2120-461D-8222-CE3302E55416}" type="slidenum">
              <a:rPr lang="en-GB" smtClean="0"/>
              <a:t>37</a:t>
            </a:fld>
            <a:endParaRPr lang="en-GB"/>
          </a:p>
        </p:txBody>
      </p:sp>
    </p:spTree>
    <p:extLst>
      <p:ext uri="{BB962C8B-B14F-4D97-AF65-F5344CB8AC3E}">
        <p14:creationId xmlns:p14="http://schemas.microsoft.com/office/powerpoint/2010/main" val="283536058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t>SHARE</a:t>
            </a:r>
            <a:r>
              <a:rPr lang="en-GB" sz="1400" dirty="0"/>
              <a:t> – 5 top tips from the parent safety guide at https://www.internetmatters.org/resources/whatsapp-safety-a-how-to-guide-for-parents/#whatsapp-safety-tips</a:t>
            </a:r>
          </a:p>
          <a:p>
            <a:endParaRPr lang="en-GB" sz="1400" dirty="0"/>
          </a:p>
          <a:p>
            <a:r>
              <a:rPr lang="en-GB" sz="1400" b="1" dirty="0"/>
              <a:t>EXPLAIN</a:t>
            </a:r>
            <a:r>
              <a:rPr lang="en-GB" sz="1400" dirty="0"/>
              <a:t> – it’s useful to talk with children about etiquette when using group chats e.g.</a:t>
            </a:r>
          </a:p>
          <a:p>
            <a:pPr marL="171450" indent="-171450">
              <a:buFont typeface="Arial" panose="020B0604020202020204" pitchFamily="34" charset="0"/>
              <a:buChar char="•"/>
            </a:pPr>
            <a:r>
              <a:rPr lang="en-GB" sz="1400" dirty="0"/>
              <a:t>how to communicate</a:t>
            </a:r>
          </a:p>
          <a:p>
            <a:pPr marL="171450" indent="-171450">
              <a:buFont typeface="Arial" panose="020B0604020202020204" pitchFamily="34" charset="0"/>
              <a:buChar char="•"/>
            </a:pPr>
            <a:r>
              <a:rPr lang="en-GB" sz="1400" dirty="0"/>
              <a:t>what language to use/not use</a:t>
            </a:r>
          </a:p>
          <a:p>
            <a:pPr marL="171450" indent="-171450">
              <a:buFont typeface="Arial" panose="020B0604020202020204" pitchFamily="34" charset="0"/>
              <a:buChar char="•"/>
            </a:pPr>
            <a:r>
              <a:rPr lang="en-GB" sz="1400" dirty="0"/>
              <a:t>recognition that others may see your messages if copied and shared</a:t>
            </a:r>
          </a:p>
          <a:p>
            <a:pPr marL="171450" indent="-171450">
              <a:buFont typeface="Arial" panose="020B0604020202020204" pitchFamily="34" charset="0"/>
              <a:buChar char="•"/>
            </a:pPr>
            <a:r>
              <a:rPr lang="en-GB" sz="1400" dirty="0"/>
              <a:t>what to do if someone is unkind to them or others etc.</a:t>
            </a:r>
          </a:p>
        </p:txBody>
      </p:sp>
      <p:sp>
        <p:nvSpPr>
          <p:cNvPr id="4" name="Slide Number Placeholder 3"/>
          <p:cNvSpPr>
            <a:spLocks noGrp="1"/>
          </p:cNvSpPr>
          <p:nvPr>
            <p:ph type="sldNum" sz="quarter" idx="5"/>
          </p:nvPr>
        </p:nvSpPr>
        <p:spPr/>
        <p:txBody>
          <a:bodyPr/>
          <a:lstStyle/>
          <a:p>
            <a:fld id="{EF89B59B-2120-461D-8222-CE3302E55416}" type="slidenum">
              <a:rPr lang="en-GB" smtClean="0"/>
              <a:t>38</a:t>
            </a:fld>
            <a:endParaRPr lang="en-GB"/>
          </a:p>
        </p:txBody>
      </p:sp>
    </p:spTree>
    <p:extLst>
      <p:ext uri="{BB962C8B-B14F-4D97-AF65-F5344CB8AC3E}">
        <p14:creationId xmlns:p14="http://schemas.microsoft.com/office/powerpoint/2010/main" val="19160122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t>Another article that may be useful. </a:t>
            </a:r>
            <a:endParaRPr lang="en-GB" sz="12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F89B59B-2120-461D-8222-CE3302E55416}" type="slidenum">
              <a:rPr kumimoji="0" lang="en-GB" sz="3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3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078916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REMIND – </a:t>
            </a:r>
            <a:r>
              <a:rPr lang="en-GB" sz="1400" b="0" dirty="0"/>
              <a:t>they don’t need to be experts, but they can empower themselves by finding out about the suitability of the games/apps their child uses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SHOW</a:t>
            </a:r>
            <a:r>
              <a:rPr lang="en-GB" sz="1400" dirty="0"/>
              <a:t> – the Common Sense Media page and pick an app or game to show how easy it is to find a review</a:t>
            </a:r>
          </a:p>
        </p:txBody>
      </p:sp>
      <p:sp>
        <p:nvSpPr>
          <p:cNvPr id="4" name="Slide Number Placeholder 3"/>
          <p:cNvSpPr>
            <a:spLocks noGrp="1"/>
          </p:cNvSpPr>
          <p:nvPr>
            <p:ph type="sldNum" sz="quarter" idx="5"/>
          </p:nvPr>
        </p:nvSpPr>
        <p:spPr/>
        <p:txBody>
          <a:bodyPr/>
          <a:lstStyle/>
          <a:p>
            <a:fld id="{5985D112-682F-4487-9187-E5AF34266267}" type="slidenum">
              <a:rPr lang="en-GB" smtClean="0"/>
              <a:t>40</a:t>
            </a:fld>
            <a:endParaRPr lang="en-GB"/>
          </a:p>
        </p:txBody>
      </p:sp>
    </p:spTree>
    <p:extLst>
      <p:ext uri="{BB962C8B-B14F-4D97-AF65-F5344CB8AC3E}">
        <p14:creationId xmlns:p14="http://schemas.microsoft.com/office/powerpoint/2010/main" val="38442461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t>TELL:</a:t>
            </a:r>
          </a:p>
          <a:p>
            <a:pPr marL="171450" indent="-171450">
              <a:buFont typeface="Arial" panose="020B0604020202020204" pitchFamily="34" charset="0"/>
              <a:buChar char="•"/>
            </a:pPr>
            <a:r>
              <a:rPr lang="en-GB" sz="1400" b="0" dirty="0"/>
              <a:t>Children often use online gaming as a </a:t>
            </a:r>
            <a:r>
              <a:rPr lang="en-GB" sz="1400" b="1" dirty="0"/>
              <a:t>tool to communicate with their peers</a:t>
            </a:r>
            <a:r>
              <a:rPr lang="en-GB" sz="1400" b="0" dirty="0"/>
              <a:t>, with 64% of 8-17s who game online chatting through the game with friends and/or people they know in real life.</a:t>
            </a:r>
          </a:p>
          <a:p>
            <a:pPr marL="171450" indent="-171450">
              <a:buFont typeface="Arial" panose="020B0604020202020204" pitchFamily="34" charset="0"/>
              <a:buChar char="•"/>
            </a:pPr>
            <a:r>
              <a:rPr lang="en-GB" sz="1400" b="0" dirty="0"/>
              <a:t>However, </a:t>
            </a:r>
            <a:r>
              <a:rPr lang="en-GB" sz="1400" b="1" dirty="0"/>
              <a:t>31% of children who game online, communicate with strangers </a:t>
            </a:r>
            <a:r>
              <a:rPr lang="en-GB" sz="1400" b="0" dirty="0"/>
              <a:t>as well.</a:t>
            </a:r>
          </a:p>
          <a:p>
            <a:pPr marL="171450" indent="-171450">
              <a:buFont typeface="Arial" panose="020B0604020202020204" pitchFamily="34" charset="0"/>
              <a:buChar char="•"/>
            </a:pPr>
            <a:r>
              <a:rPr lang="en-GB" sz="1400" b="0" dirty="0"/>
              <a:t>A higher proportion of these children now play shooter games. This may raise concerns about </a:t>
            </a:r>
            <a:r>
              <a:rPr lang="en-GB" sz="1400" b="1" dirty="0"/>
              <a:t>how age appropriate the games favoured by some younger children actually are</a:t>
            </a:r>
            <a:r>
              <a:rPr lang="en-GB" sz="1400" b="0" dirty="0"/>
              <a:t>. </a:t>
            </a:r>
          </a:p>
          <a:p>
            <a:pPr marL="171450" indent="-171450">
              <a:buFont typeface="Arial" panose="020B0604020202020204" pitchFamily="34" charset="0"/>
              <a:buChar char="•"/>
            </a:pPr>
            <a:r>
              <a:rPr lang="en-GB" sz="1400" dirty="0"/>
              <a:t>While communication via games is a valuable social tool for many children, it can </a:t>
            </a:r>
            <a:r>
              <a:rPr lang="en-GB" sz="1400" b="1" dirty="0"/>
              <a:t>sometimes leave them vulnerable to unwanted interactions</a:t>
            </a:r>
            <a:r>
              <a:rPr lang="en-GB" sz="1400" dirty="0"/>
              <a:t>. This year (12%) of all children aged 8-17 said someone had been nasty/hurtful to them through an online game </a:t>
            </a:r>
          </a:p>
        </p:txBody>
      </p:sp>
      <p:sp>
        <p:nvSpPr>
          <p:cNvPr id="4" name="Slide Number Placeholder 3"/>
          <p:cNvSpPr>
            <a:spLocks noGrp="1"/>
          </p:cNvSpPr>
          <p:nvPr>
            <p:ph type="sldNum" sz="quarter" idx="5"/>
          </p:nvPr>
        </p:nvSpPr>
        <p:spPr/>
        <p:txBody>
          <a:bodyPr/>
          <a:lstStyle/>
          <a:p>
            <a:fld id="{EF89B59B-2120-461D-8222-CE3302E55416}" type="slidenum">
              <a:rPr lang="en-GB" smtClean="0"/>
              <a:t>41</a:t>
            </a:fld>
            <a:endParaRPr lang="en-GB"/>
          </a:p>
        </p:txBody>
      </p:sp>
    </p:spTree>
    <p:extLst>
      <p:ext uri="{BB962C8B-B14F-4D97-AF65-F5344CB8AC3E}">
        <p14:creationId xmlns:p14="http://schemas.microsoft.com/office/powerpoint/2010/main" val="12497392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D42D8E-34D7-9F5D-DDDE-F7236BB708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14DCCA-81F4-2959-1F18-12511CEF72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2CDA5C-F227-24FF-79D5-F88F8018C9E1}"/>
              </a:ext>
            </a:extLst>
          </p:cNvPr>
          <p:cNvSpPr>
            <a:spLocks noGrp="1"/>
          </p:cNvSpPr>
          <p:nvPr>
            <p:ph type="body" idx="1"/>
          </p:nvPr>
        </p:nvSpPr>
        <p:spPr/>
        <p:txBody>
          <a:bodyPr/>
          <a:lstStyle/>
          <a:p>
            <a:r>
              <a:rPr lang="en-GB" sz="1400" b="1" dirty="0"/>
              <a:t>TELL:</a:t>
            </a:r>
          </a:p>
          <a:p>
            <a:pPr marL="171450" indent="-171450">
              <a:buFont typeface="Arial" panose="020B0604020202020204" pitchFamily="34" charset="0"/>
              <a:buChar char="•"/>
            </a:pPr>
            <a:r>
              <a:rPr lang="en-GB" sz="1400" dirty="0"/>
              <a:t>The most commonly cited concern among parents of 3-17s whose child games was the possibility of their child talking to strangers while gaming, either within the game or via the chat function (62%). </a:t>
            </a:r>
          </a:p>
          <a:p>
            <a:pPr marL="171450" indent="-171450">
              <a:buFont typeface="Arial" panose="020B0604020202020204" pitchFamily="34" charset="0"/>
              <a:buChar char="•"/>
            </a:pPr>
            <a:r>
              <a:rPr lang="en-GB" sz="1400" dirty="0"/>
              <a:t>This was followed by the possibility of their child being bullied by other players (54%), the content of the games the child plays – i.e. violence, bad language, disturbing content etc. (52%), and the pressure on the child to make in-game purchases e.g. for things like access to upgrades, skins, loot-boxes, in-game currency or other rewards (52%). </a:t>
            </a:r>
          </a:p>
          <a:p>
            <a:pPr marL="171450" indent="-171450">
              <a:buFont typeface="Arial" panose="020B0604020202020204" pitchFamily="34" charset="0"/>
              <a:buChar char="•"/>
            </a:pPr>
            <a:r>
              <a:rPr lang="en-GB" sz="1400" dirty="0"/>
              <a:t>Overall, parents of younger children are more likely than parents of teenage children (13-17s) to be concerned about these possibilities</a:t>
            </a:r>
          </a:p>
        </p:txBody>
      </p:sp>
      <p:sp>
        <p:nvSpPr>
          <p:cNvPr id="4" name="Slide Number Placeholder 3">
            <a:extLst>
              <a:ext uri="{FF2B5EF4-FFF2-40B4-BE49-F238E27FC236}">
                <a16:creationId xmlns:a16="http://schemas.microsoft.com/office/drawing/2014/main" id="{FB7FE7D0-633A-52FE-A993-FA30F4741D7C}"/>
              </a:ext>
            </a:extLst>
          </p:cNvPr>
          <p:cNvSpPr>
            <a:spLocks noGrp="1"/>
          </p:cNvSpPr>
          <p:nvPr>
            <p:ph type="sldNum" sz="quarter" idx="5"/>
          </p:nvPr>
        </p:nvSpPr>
        <p:spPr/>
        <p:txBody>
          <a:bodyPr/>
          <a:lstStyle/>
          <a:p>
            <a:fld id="{EF89B59B-2120-461D-8222-CE3302E55416}" type="slidenum">
              <a:rPr lang="en-GB" smtClean="0"/>
              <a:t>42</a:t>
            </a:fld>
            <a:endParaRPr lang="en-GB"/>
          </a:p>
        </p:txBody>
      </p:sp>
    </p:spTree>
    <p:extLst>
      <p:ext uri="{BB962C8B-B14F-4D97-AF65-F5344CB8AC3E}">
        <p14:creationId xmlns:p14="http://schemas.microsoft.com/office/powerpoint/2010/main" val="115335159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32B521-E9C3-493F-D5ED-BF1681DE69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689C8-7C29-B070-0807-9C15C73E09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4C30F6-2E1D-76AF-03FD-96D88916DCCF}"/>
              </a:ext>
            </a:extLst>
          </p:cNvPr>
          <p:cNvSpPr>
            <a:spLocks noGrp="1"/>
          </p:cNvSpPr>
          <p:nvPr>
            <p:ph type="body" idx="1"/>
          </p:nvPr>
        </p:nvSpPr>
        <p:spPr/>
        <p:txBody>
          <a:bodyPr/>
          <a:lstStyle/>
          <a:p>
            <a:r>
              <a:rPr lang="en-GB" sz="1400" b="1" dirty="0">
                <a:latin typeface="+mn-lt"/>
              </a:rPr>
              <a:t>TELL: </a:t>
            </a:r>
            <a:r>
              <a:rPr lang="en-GB" sz="1400" b="0" i="0" dirty="0">
                <a:solidFill>
                  <a:srgbClr val="000000"/>
                </a:solidFill>
                <a:effectLst/>
                <a:latin typeface="+mn-lt"/>
              </a:rPr>
              <a:t>The report found that gambling was understood to be a normal part of everyday life, and children described it as a part of their experience of growing up. Gambling content was seen with things such as horse racing, scratch cards and the National Lottery, while content that felt like gambling was seen in online games with gambling-like features such as loot boxes. The bright, loud and eye-catching nature of gambling adverts drew children and young people in, and many reported that gambling could look like gaming and vice versa, and the look and feel of the two worlds felt interchangeable.</a:t>
            </a:r>
          </a:p>
          <a:p>
            <a:endParaRPr lang="en-GB" sz="1400" b="0" i="0" dirty="0">
              <a:solidFill>
                <a:srgbClr val="000000"/>
              </a:solidFill>
              <a:effectLst/>
              <a:latin typeface="+mn-lt"/>
            </a:endParaRPr>
          </a:p>
          <a:p>
            <a:pPr algn="l"/>
            <a:r>
              <a:rPr lang="en-GB" sz="1400" b="1" i="0" dirty="0">
                <a:solidFill>
                  <a:srgbClr val="000000"/>
                </a:solidFill>
                <a:effectLst/>
                <a:latin typeface="+mn-lt"/>
              </a:rPr>
              <a:t>EXPLAIN: </a:t>
            </a:r>
            <a:r>
              <a:rPr lang="en-GB" sz="1400" b="0" i="0" dirty="0">
                <a:solidFill>
                  <a:srgbClr val="323237"/>
                </a:solidFill>
                <a:effectLst/>
                <a:latin typeface="+mn-lt"/>
              </a:rPr>
              <a:t>Anyone who plays video games will probably have heard about loot boxes. They can contain useful items, in-game currency, new clothing or even characters that could change the way you play. </a:t>
            </a:r>
            <a:r>
              <a:rPr lang="en-GB" sz="1400" b="0" dirty="0">
                <a:solidFill>
                  <a:srgbClr val="775BA3"/>
                </a:solidFill>
                <a:effectLst/>
                <a:latin typeface="+mn-lt"/>
              </a:rPr>
              <a:t>9 in 10 young people report that loot boxes are available in the games they play. </a:t>
            </a:r>
            <a:r>
              <a:rPr lang="en-GB" sz="1400" b="0" i="0" dirty="0">
                <a:solidFill>
                  <a:srgbClr val="323237"/>
                </a:solidFill>
                <a:effectLst/>
                <a:latin typeface="+mn-lt"/>
              </a:rPr>
              <a:t>A common practice if a game includes loot boxes is that the game is free. Typically, the game will make their money from selling tempting items in these boxes through a range of tactics –</a:t>
            </a:r>
          </a:p>
          <a:p>
            <a:endParaRPr lang="en-GB" sz="1400" b="0" i="0" dirty="0">
              <a:solidFill>
                <a:srgbClr val="000000"/>
              </a:solidFill>
              <a:effectLst/>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i="0" dirty="0">
                <a:solidFill>
                  <a:srgbClr val="000000"/>
                </a:solidFill>
                <a:effectLst/>
                <a:latin typeface="+mn-lt"/>
              </a:rPr>
              <a:t>ASK: </a:t>
            </a:r>
            <a:r>
              <a:rPr lang="en-GB" sz="1400" dirty="0">
                <a:latin typeface="+mn-lt"/>
              </a:rPr>
              <a:t>Do you </a:t>
            </a:r>
            <a:r>
              <a:rPr lang="en-GB" sz="1400" b="1" dirty="0">
                <a:solidFill>
                  <a:srgbClr val="FF0000"/>
                </a:solidFill>
                <a:latin typeface="+mn-lt"/>
              </a:rPr>
              <a:t>DISCUSS THIS </a:t>
            </a:r>
            <a:r>
              <a:rPr lang="en-GB" sz="1400" dirty="0">
                <a:latin typeface="+mn-lt"/>
              </a:rPr>
              <a:t>when you talk about </a:t>
            </a:r>
            <a:r>
              <a:rPr lang="en-GB" sz="1400" b="1" dirty="0">
                <a:solidFill>
                  <a:srgbClr val="FF0000"/>
                </a:solidFill>
                <a:latin typeface="+mn-lt"/>
              </a:rPr>
              <a:t>MONEY</a:t>
            </a:r>
            <a:r>
              <a:rPr lang="en-GB" sz="1400" dirty="0">
                <a:latin typeface="+mn-lt"/>
              </a:rPr>
              <a:t> to your children and how gambling is made to </a:t>
            </a:r>
            <a:r>
              <a:rPr lang="en-GB" sz="1400" b="1" dirty="0">
                <a:solidFill>
                  <a:srgbClr val="FF0000"/>
                </a:solidFill>
                <a:latin typeface="+mn-lt"/>
              </a:rPr>
              <a:t>LOOK ATTRACTIVE </a:t>
            </a:r>
            <a:r>
              <a:rPr lang="en-GB" sz="1400" dirty="0">
                <a:latin typeface="+mn-lt"/>
              </a:rPr>
              <a:t>and  likely that you would </a:t>
            </a:r>
            <a:r>
              <a:rPr lang="en-GB" sz="1400" b="1" dirty="0">
                <a:solidFill>
                  <a:srgbClr val="FF0000"/>
                </a:solidFill>
                <a:latin typeface="+mn-lt"/>
              </a:rPr>
              <a:t>WIN</a:t>
            </a:r>
            <a:r>
              <a:rPr lang="en-GB" sz="1400" dirty="0">
                <a:latin typeface="+mn-lt"/>
              </a:rPr>
              <a:t>?</a:t>
            </a:r>
          </a:p>
          <a:p>
            <a:pPr marL="0" indent="0">
              <a:buFont typeface="Arial" panose="020B0604020202020204" pitchFamily="34" charset="0"/>
              <a:buNone/>
            </a:pPr>
            <a:endParaRPr lang="en-GB" sz="1400" b="1" i="0" dirty="0">
              <a:solidFill>
                <a:srgbClr val="000000"/>
              </a:solidFill>
              <a:effectLst/>
              <a:latin typeface="+mn-lt"/>
            </a:endParaRPr>
          </a:p>
          <a:p>
            <a:pPr marL="0" indent="0">
              <a:buFont typeface="Arial" panose="020B0604020202020204" pitchFamily="34" charset="0"/>
              <a:buNone/>
            </a:pPr>
            <a:endParaRPr lang="en-GB" sz="1800" dirty="0"/>
          </a:p>
        </p:txBody>
      </p:sp>
      <p:sp>
        <p:nvSpPr>
          <p:cNvPr id="4" name="Slide Number Placeholder 3">
            <a:extLst>
              <a:ext uri="{FF2B5EF4-FFF2-40B4-BE49-F238E27FC236}">
                <a16:creationId xmlns:a16="http://schemas.microsoft.com/office/drawing/2014/main" id="{8FB60DA8-2231-AFB1-ACBF-999A419C608A}"/>
              </a:ext>
            </a:extLst>
          </p:cNvPr>
          <p:cNvSpPr>
            <a:spLocks noGrp="1"/>
          </p:cNvSpPr>
          <p:nvPr>
            <p:ph type="sldNum" sz="quarter" idx="5"/>
          </p:nvPr>
        </p:nvSpPr>
        <p:spPr/>
        <p:txBody>
          <a:bodyPr/>
          <a:lstStyle/>
          <a:p>
            <a:fld id="{EF89B59B-2120-461D-8222-CE3302E55416}" type="slidenum">
              <a:rPr lang="en-GB" smtClean="0"/>
              <a:t>43</a:t>
            </a:fld>
            <a:endParaRPr lang="en-GB"/>
          </a:p>
        </p:txBody>
      </p:sp>
    </p:spTree>
    <p:extLst>
      <p:ext uri="{BB962C8B-B14F-4D97-AF65-F5344CB8AC3E}">
        <p14:creationId xmlns:p14="http://schemas.microsoft.com/office/powerpoint/2010/main" val="306300905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F89B59B-2120-461D-8222-CE3302E55416}" type="slidenum">
              <a:rPr lang="en-GB" smtClean="0"/>
              <a:t>44</a:t>
            </a:fld>
            <a:endParaRPr lang="en-GB"/>
          </a:p>
        </p:txBody>
      </p:sp>
    </p:spTree>
    <p:extLst>
      <p:ext uri="{BB962C8B-B14F-4D97-AF65-F5344CB8AC3E}">
        <p14:creationId xmlns:p14="http://schemas.microsoft.com/office/powerpoint/2010/main" val="74737724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i="0" dirty="0">
                <a:solidFill>
                  <a:srgbClr val="4E4757"/>
                </a:solidFill>
                <a:effectLst/>
                <a:latin typeface="+mn-lt"/>
              </a:rPr>
              <a:t>UK uses the PEGI (Pan European Game Information) system to give games their age ratings to help people </a:t>
            </a:r>
            <a:r>
              <a:rPr lang="en-GB" sz="1400" b="0" i="0" dirty="0">
                <a:solidFill>
                  <a:srgbClr val="4D5156"/>
                </a:solidFill>
                <a:effectLst/>
                <a:latin typeface="+mn-lt"/>
              </a:rPr>
              <a:t>make informed decisions when buying video games or apps through the use of age recommendations and content descriptors. </a:t>
            </a:r>
            <a:r>
              <a:rPr lang="en-GB" sz="1400" b="0" i="0" dirty="0">
                <a:solidFill>
                  <a:srgbClr val="4E4757"/>
                </a:solidFill>
                <a:effectLst/>
                <a:latin typeface="+mn-lt"/>
              </a:rPr>
              <a:t>.</a:t>
            </a:r>
            <a:r>
              <a:rPr lang="en-GB" sz="1400" b="0" i="0" dirty="0">
                <a:solidFill>
                  <a:srgbClr val="4D5156"/>
                </a:solidFill>
                <a:effectLst/>
                <a:latin typeface="+mn-lt"/>
              </a:rPr>
              <a:t>You can find out more here: https://parentzone.org.uk/article/pegi-games-ratings#:~:text=The%20UK%20uses%20the%20PEGI,about%20how%20PEGI%20classifies%20games. </a:t>
            </a:r>
            <a:endParaRPr lang="en-GB" sz="1400" dirty="0">
              <a:latin typeface="+mn-lt"/>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45</a:t>
            </a:fld>
            <a:endParaRPr lang="en-GB"/>
          </a:p>
        </p:txBody>
      </p:sp>
    </p:spTree>
    <p:extLst>
      <p:ext uri="{BB962C8B-B14F-4D97-AF65-F5344CB8AC3E}">
        <p14:creationId xmlns:p14="http://schemas.microsoft.com/office/powerpoint/2010/main" val="315560983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46</a:t>
            </a:fld>
            <a:endParaRPr lang="en-GB"/>
          </a:p>
        </p:txBody>
      </p:sp>
    </p:spTree>
    <p:extLst>
      <p:ext uri="{BB962C8B-B14F-4D97-AF65-F5344CB8AC3E}">
        <p14:creationId xmlns:p14="http://schemas.microsoft.com/office/powerpoint/2010/main" val="139942992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400" b="1" dirty="0"/>
              <a:t>TELL:</a:t>
            </a:r>
          </a:p>
          <a:p>
            <a:pPr marL="171450" indent="-171450">
              <a:buFont typeface="Arial" panose="020B0604020202020204" pitchFamily="34" charset="0"/>
              <a:buChar char="•"/>
            </a:pPr>
            <a:r>
              <a:rPr lang="en-GB" sz="1400" b="1" dirty="0"/>
              <a:t>A third of 8-17-year-old children are being exposed to content online that they find worrying or nasty, but only 20% of parents report their child telling them </a:t>
            </a:r>
            <a:r>
              <a:rPr lang="en-GB" sz="1400" dirty="0"/>
              <a:t>they had seen something online that scared or upset them in the same time frame. </a:t>
            </a:r>
          </a:p>
          <a:p>
            <a:pPr marL="171450" indent="-171450">
              <a:buFont typeface="Arial" panose="020B0604020202020204" pitchFamily="34" charset="0"/>
              <a:buChar char="•"/>
            </a:pPr>
            <a:r>
              <a:rPr lang="en-GB" sz="1400" b="1" dirty="0"/>
              <a:t>The likelihood of children seeing this type of content increases with age -</a:t>
            </a:r>
            <a:r>
              <a:rPr lang="en-GB" sz="1400" dirty="0"/>
              <a:t> just over a third of 12-17s say they have been exposed to this type of content in the past year (34%) compared to 28% of 8-11-year-olds. </a:t>
            </a:r>
          </a:p>
          <a:p>
            <a:pPr marL="171450" indent="-171450">
              <a:buFont typeface="Arial" panose="020B0604020202020204" pitchFamily="34" charset="0"/>
              <a:buChar char="•"/>
            </a:pPr>
            <a:endParaRPr lang="en-GB" sz="1400" dirty="0"/>
          </a:p>
          <a:p>
            <a:pPr marL="0" indent="0">
              <a:buFont typeface="Arial" panose="020B0604020202020204" pitchFamily="34" charset="0"/>
              <a:buNone/>
            </a:pPr>
            <a:r>
              <a:rPr lang="en-GB" sz="1400" dirty="0"/>
              <a:t>NB. Children aged 8-17 who live with at least one impacting condition (e.g. illness, disability, SEND) are more likely than those without such a condition to say they have seen this type of content (40% vs 29%). This indicates that particular groups of children may be more vulnerable than others to being exposed to potentially harmful content.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85D112-682F-4487-9187-E5AF3426626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28398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991EF1-FDF9-5541-7C68-4CB08B98DB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3BB9B3-879A-3575-78C1-16B3CEF257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5BD6E1-76D9-3766-1F7C-68BBDE15018B}"/>
              </a:ext>
            </a:extLst>
          </p:cNvPr>
          <p:cNvSpPr>
            <a:spLocks noGrp="1"/>
          </p:cNvSpPr>
          <p:nvPr>
            <p:ph type="body" idx="1"/>
          </p:nvPr>
        </p:nvSpPr>
        <p:spPr/>
        <p:txBody>
          <a:bodyPr/>
          <a:lstStyle/>
          <a:p>
            <a:r>
              <a:rPr lang="en-GB" sz="1400" b="1" dirty="0">
                <a:latin typeface="+mn-lt"/>
              </a:rPr>
              <a:t>TELL</a:t>
            </a:r>
            <a:r>
              <a:rPr lang="en-GB" sz="1400" dirty="0">
                <a:latin typeface="+mn-lt"/>
              </a:rPr>
              <a:t> - It is positive that children generally know about safety measures, but there seems to be a gap in their knowledge about reporting and putting the knowledge into practice.</a:t>
            </a:r>
          </a:p>
        </p:txBody>
      </p:sp>
      <p:sp>
        <p:nvSpPr>
          <p:cNvPr id="4" name="Slide Number Placeholder 3">
            <a:extLst>
              <a:ext uri="{FF2B5EF4-FFF2-40B4-BE49-F238E27FC236}">
                <a16:creationId xmlns:a16="http://schemas.microsoft.com/office/drawing/2014/main" id="{8B575EDD-1664-DC58-970D-F1061404CD53}"/>
              </a:ext>
            </a:extLst>
          </p:cNvPr>
          <p:cNvSpPr>
            <a:spLocks noGrp="1"/>
          </p:cNvSpPr>
          <p:nvPr>
            <p:ph type="sldNum" sz="quarter" idx="5"/>
          </p:nvPr>
        </p:nvSpPr>
        <p:spPr/>
        <p:txBody>
          <a:bodyPr/>
          <a:lstStyle/>
          <a:p>
            <a:fld id="{EF89B59B-2120-461D-8222-CE3302E55416}" type="slidenum">
              <a:rPr lang="en-GB" smtClean="0"/>
              <a:t>48</a:t>
            </a:fld>
            <a:endParaRPr lang="en-GB"/>
          </a:p>
        </p:txBody>
      </p:sp>
    </p:spTree>
    <p:extLst>
      <p:ext uri="{BB962C8B-B14F-4D97-AF65-F5344CB8AC3E}">
        <p14:creationId xmlns:p14="http://schemas.microsoft.com/office/powerpoint/2010/main" val="207949826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a:latin typeface="+mn-lt"/>
              </a:rPr>
              <a:t>Each social media site has it’s own processes for reporting inappropriate/harmful content.</a:t>
            </a:r>
          </a:p>
          <a:p>
            <a:r>
              <a:rPr lang="en-GB" sz="1400" dirty="0">
                <a:latin typeface="+mn-lt"/>
              </a:rPr>
              <a:t>Some reset when updated!</a:t>
            </a:r>
          </a:p>
        </p:txBody>
      </p:sp>
      <p:sp>
        <p:nvSpPr>
          <p:cNvPr id="4" name="Slide Number Placeholder 3"/>
          <p:cNvSpPr>
            <a:spLocks noGrp="1"/>
          </p:cNvSpPr>
          <p:nvPr>
            <p:ph type="sldNum" sz="quarter" idx="5"/>
          </p:nvPr>
        </p:nvSpPr>
        <p:spPr/>
        <p:txBody>
          <a:bodyPr/>
          <a:lstStyle/>
          <a:p>
            <a:fld id="{EF89B59B-2120-461D-8222-CE3302E55416}" type="slidenum">
              <a:rPr lang="en-GB" smtClean="0"/>
              <a:t>49</a:t>
            </a:fld>
            <a:endParaRPr lang="en-GB"/>
          </a:p>
        </p:txBody>
      </p:sp>
    </p:spTree>
    <p:extLst>
      <p:ext uri="{BB962C8B-B14F-4D97-AF65-F5344CB8AC3E}">
        <p14:creationId xmlns:p14="http://schemas.microsoft.com/office/powerpoint/2010/main" val="48973285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latin typeface="+mn-lt"/>
              </a:rPr>
              <a:t>TELL</a:t>
            </a:r>
            <a:r>
              <a:rPr lang="en-GB" sz="1400" dirty="0">
                <a:latin typeface="+mn-lt"/>
              </a:rPr>
              <a:t> – you can also do a Google search by typing ‘reporting in______________________________ (name of platform)’</a:t>
            </a:r>
          </a:p>
        </p:txBody>
      </p:sp>
      <p:sp>
        <p:nvSpPr>
          <p:cNvPr id="4" name="Slide Number Placeholder 3"/>
          <p:cNvSpPr>
            <a:spLocks noGrp="1"/>
          </p:cNvSpPr>
          <p:nvPr>
            <p:ph type="sldNum" sz="quarter" idx="5"/>
          </p:nvPr>
        </p:nvSpPr>
        <p:spPr/>
        <p:txBody>
          <a:bodyPr/>
          <a:lstStyle/>
          <a:p>
            <a:fld id="{EF89B59B-2120-461D-8222-CE3302E55416}" type="slidenum">
              <a:rPr lang="en-GB" smtClean="0"/>
              <a:t>50</a:t>
            </a:fld>
            <a:endParaRPr lang="en-GB"/>
          </a:p>
        </p:txBody>
      </p:sp>
    </p:spTree>
    <p:extLst>
      <p:ext uri="{BB962C8B-B14F-4D97-AF65-F5344CB8AC3E}">
        <p14:creationId xmlns:p14="http://schemas.microsoft.com/office/powerpoint/2010/main" val="225653964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4E1ACB-F2DD-2F34-B4EF-9E425802B2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FC8DFA-1147-0DB8-C92B-F8E5351ECE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D5417E-EF41-959C-33E6-C0B24475787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349C2D6-CFA6-475F-DA0D-CFDF25748D97}"/>
              </a:ext>
            </a:extLst>
          </p:cNvPr>
          <p:cNvSpPr>
            <a:spLocks noGrp="1"/>
          </p:cNvSpPr>
          <p:nvPr>
            <p:ph type="sldNum" sz="quarter" idx="5"/>
          </p:nvPr>
        </p:nvSpPr>
        <p:spPr/>
        <p:txBody>
          <a:bodyPr/>
          <a:lstStyle/>
          <a:p>
            <a:fld id="{EF89B59B-2120-461D-8222-CE3302E55416}" type="slidenum">
              <a:rPr lang="en-GB" smtClean="0"/>
              <a:t>51</a:t>
            </a:fld>
            <a:endParaRPr lang="en-GB"/>
          </a:p>
        </p:txBody>
      </p:sp>
    </p:spTree>
    <p:extLst>
      <p:ext uri="{BB962C8B-B14F-4D97-AF65-F5344CB8AC3E}">
        <p14:creationId xmlns:p14="http://schemas.microsoft.com/office/powerpoint/2010/main" val="134094847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5bfb202a4d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5bfb202a4d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sz="1800" b="0" i="0" u="none" strike="noStrike" baseline="0" dirty="0">
                <a:solidFill>
                  <a:srgbClr val="3A3A3A"/>
                </a:solidFill>
                <a:latin typeface="Lato" panose="020F0502020204030203" pitchFamily="34" charset="0"/>
              </a:rPr>
              <a:t>This is something I was teaching in Y3/4 a couple of week’s agon. We need to be the trusted adult in T and O</a:t>
            </a:r>
            <a:endParaRPr b="0"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latin typeface="+mn-lt"/>
              </a:rPr>
              <a:t>TELL</a:t>
            </a:r>
            <a:r>
              <a:rPr lang="en-GB" sz="1400" dirty="0">
                <a:latin typeface="+mn-lt"/>
              </a:rPr>
              <a:t> – Talk to your children about these free reporting helplines to support them if they are worried.</a:t>
            </a:r>
          </a:p>
          <a:p>
            <a:r>
              <a:rPr lang="en-GB" sz="1400" dirty="0">
                <a:latin typeface="+mn-lt"/>
              </a:rPr>
              <a:t>For older children, The Mix </a:t>
            </a:r>
            <a:r>
              <a:rPr lang="en-GB" sz="1400" b="0" i="0" dirty="0">
                <a:solidFill>
                  <a:srgbClr val="333742"/>
                </a:solidFill>
                <a:effectLst/>
                <a:latin typeface="+mn-lt"/>
              </a:rPr>
              <a:t>provides help for young people aged 11-25</a:t>
            </a:r>
            <a:endParaRPr lang="en-GB" sz="1400" dirty="0">
              <a:latin typeface="+mn-lt"/>
            </a:endParaRPr>
          </a:p>
        </p:txBody>
      </p:sp>
      <p:sp>
        <p:nvSpPr>
          <p:cNvPr id="4" name="Slide Number Placeholder 3"/>
          <p:cNvSpPr>
            <a:spLocks noGrp="1"/>
          </p:cNvSpPr>
          <p:nvPr>
            <p:ph type="sldNum" sz="quarter" idx="5"/>
          </p:nvPr>
        </p:nvSpPr>
        <p:spPr/>
        <p:txBody>
          <a:bodyPr/>
          <a:lstStyle/>
          <a:p>
            <a:fld id="{EF89B59B-2120-461D-8222-CE3302E55416}" type="slidenum">
              <a:rPr lang="en-GB" smtClean="0"/>
              <a:t>53</a:t>
            </a:fld>
            <a:endParaRPr lang="en-GB"/>
          </a:p>
        </p:txBody>
      </p:sp>
    </p:spTree>
    <p:extLst>
      <p:ext uri="{BB962C8B-B14F-4D97-AF65-F5344CB8AC3E}">
        <p14:creationId xmlns:p14="http://schemas.microsoft.com/office/powerpoint/2010/main" val="64889795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sz="3200"/>
          </a:p>
        </p:txBody>
      </p:sp>
      <p:sp>
        <p:nvSpPr>
          <p:cNvPr id="4" name="Slide Number Placeholder 3"/>
          <p:cNvSpPr>
            <a:spLocks noGrp="1"/>
          </p:cNvSpPr>
          <p:nvPr>
            <p:ph type="sldNum" sz="quarter" idx="5"/>
          </p:nvPr>
        </p:nvSpPr>
        <p:spPr/>
        <p:txBody>
          <a:bodyPr/>
          <a:lstStyle/>
          <a:p>
            <a:fld id="{5985D112-682F-4487-9187-E5AF34266267}" type="slidenum">
              <a:rPr lang="en-GB" smtClean="0"/>
              <a:t>54</a:t>
            </a:fld>
            <a:endParaRPr lang="en-GB"/>
          </a:p>
        </p:txBody>
      </p:sp>
    </p:spTree>
    <p:extLst>
      <p:ext uri="{BB962C8B-B14F-4D97-AF65-F5344CB8AC3E}">
        <p14:creationId xmlns:p14="http://schemas.microsoft.com/office/powerpoint/2010/main" val="57763162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400" b="1" i="0" dirty="0">
                <a:effectLst/>
                <a:latin typeface="+mn-lt"/>
              </a:rPr>
              <a:t>TELL</a:t>
            </a:r>
            <a:r>
              <a:rPr lang="en-GB" sz="1400" b="0" i="0" dirty="0">
                <a:effectLst/>
                <a:latin typeface="+mn-lt"/>
              </a:rPr>
              <a:t>:</a:t>
            </a:r>
          </a:p>
          <a:p>
            <a:pPr marL="457200" indent="-457200">
              <a:buFont typeface="Arial" panose="020B0604020202020204" pitchFamily="34" charset="0"/>
              <a:buChar char="•"/>
            </a:pPr>
            <a:r>
              <a:rPr lang="en-GB" sz="1400" b="0" i="0" dirty="0">
                <a:effectLst/>
                <a:latin typeface="+mn-lt"/>
              </a:rPr>
              <a:t>Remember, the online world can be both exciting and treacherous. Just as you’d look both ways before crossing the street, take a moment to assess the digital landscape. </a:t>
            </a:r>
          </a:p>
          <a:p>
            <a:pPr marL="457200" indent="-457200">
              <a:buFont typeface="Arial" panose="020B0604020202020204" pitchFamily="34" charset="0"/>
              <a:buChar char="•"/>
            </a:pPr>
            <a:r>
              <a:rPr lang="en-GB" sz="1400" b="0" i="0" dirty="0">
                <a:effectLst/>
                <a:latin typeface="+mn-lt"/>
              </a:rPr>
              <a:t>Stay informed, stay connected, but most importantly, keep talking to your child. </a:t>
            </a:r>
          </a:p>
          <a:p>
            <a:pPr marL="457200" indent="-457200">
              <a:buFont typeface="Arial" panose="020B0604020202020204" pitchFamily="34" charset="0"/>
              <a:buChar char="•"/>
            </a:pPr>
            <a:r>
              <a:rPr lang="en-GB" sz="1400" b="0" i="0" dirty="0">
                <a:effectLst/>
                <a:latin typeface="+mn-lt"/>
              </a:rPr>
              <a:t>ParentSafe is a dedicated website for parents, to help them to stay up to date with online safety and empower them to have meaningful discussions with their child to keep them safe. </a:t>
            </a:r>
            <a:endParaRPr lang="en-GB" sz="1400" dirty="0">
              <a:latin typeface="+mn-lt"/>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55</a:t>
            </a:fld>
            <a:endParaRPr lang="en-GB"/>
          </a:p>
        </p:txBody>
      </p:sp>
    </p:spTree>
    <p:extLst>
      <p:ext uri="{BB962C8B-B14F-4D97-AF65-F5344CB8AC3E}">
        <p14:creationId xmlns:p14="http://schemas.microsoft.com/office/powerpoint/2010/main" val="150557147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mn-lt"/>
              </a:rPr>
              <a:t>You may wish to scroll through </a:t>
            </a:r>
            <a:r>
              <a:rPr lang="en-GB" sz="1400" dirty="0">
                <a:latin typeface="+mn-lt"/>
                <a:hlinkClick r:id="rId3"/>
              </a:rPr>
              <a:t>parentsafe.lgfl.net </a:t>
            </a:r>
            <a:r>
              <a:rPr lang="en-GB" sz="1400" dirty="0">
                <a:latin typeface="+mn-lt"/>
              </a:rPr>
              <a:t>and showcase some of the resources or videos here too. We’ve selected a few in the following slides for you, but feel free to choose any relevant resources to suit your audience.</a:t>
            </a:r>
          </a:p>
          <a:p>
            <a:pPr marL="0" indent="0">
              <a:buNone/>
            </a:pPr>
            <a:endParaRPr lang="en-GB" sz="1400" dirty="0">
              <a:latin typeface="+mn-lt"/>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56</a:t>
            </a:fld>
            <a:endParaRPr lang="en-GB"/>
          </a:p>
        </p:txBody>
      </p:sp>
    </p:spTree>
    <p:extLst>
      <p:ext uri="{BB962C8B-B14F-4D97-AF65-F5344CB8AC3E}">
        <p14:creationId xmlns:p14="http://schemas.microsoft.com/office/powerpoint/2010/main" val="95161469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latin typeface="+mn-lt"/>
              </a:rPr>
              <a:t>TELL</a:t>
            </a:r>
            <a:r>
              <a:rPr lang="en-GB" sz="1400" dirty="0">
                <a:latin typeface="+mn-lt"/>
              </a:rPr>
              <a:t> - why not put this fridge-friendly poster on your fridge?</a:t>
            </a:r>
          </a:p>
        </p:txBody>
      </p:sp>
      <p:sp>
        <p:nvSpPr>
          <p:cNvPr id="4" name="Slide Number Placeholder 3"/>
          <p:cNvSpPr>
            <a:spLocks noGrp="1"/>
          </p:cNvSpPr>
          <p:nvPr>
            <p:ph type="sldNum" sz="quarter" idx="5"/>
          </p:nvPr>
        </p:nvSpPr>
        <p:spPr/>
        <p:txBody>
          <a:bodyPr/>
          <a:lstStyle/>
          <a:p>
            <a:fld id="{EF89B59B-2120-461D-8222-CE3302E55416}" type="slidenum">
              <a:rPr lang="en-GB" smtClean="0"/>
              <a:t>57</a:t>
            </a:fld>
            <a:endParaRPr lang="en-GB"/>
          </a:p>
        </p:txBody>
      </p:sp>
    </p:spTree>
    <p:extLst>
      <p:ext uri="{BB962C8B-B14F-4D97-AF65-F5344CB8AC3E}">
        <p14:creationId xmlns:p14="http://schemas.microsoft.com/office/powerpoint/2010/main" val="28549236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latin typeface="+mn-lt"/>
              </a:rPr>
              <a:t>TELL</a:t>
            </a:r>
            <a:r>
              <a:rPr lang="en-GB" sz="1400" dirty="0">
                <a:latin typeface="+mn-lt"/>
              </a:rPr>
              <a:t> - LGfL have a free template of a digital family agreement that parents could sit down and populate with all family members to agree what is and is not allowed within their family around tech use. </a:t>
            </a:r>
            <a:r>
              <a:rPr lang="en-GB" sz="1400" b="1" dirty="0">
                <a:latin typeface="+mn-lt"/>
              </a:rPr>
              <a:t>This includes parents! We need to role model good behaviour.</a:t>
            </a:r>
          </a:p>
          <a:p>
            <a:endParaRPr lang="en-GB" sz="1400" b="1" dirty="0">
              <a:latin typeface="+mn-lt"/>
            </a:endParaRPr>
          </a:p>
          <a:p>
            <a:r>
              <a:rPr lang="en-GB" sz="1400" b="1" dirty="0">
                <a:latin typeface="+mn-lt"/>
              </a:rPr>
              <a:t>ASK – </a:t>
            </a:r>
            <a:r>
              <a:rPr lang="en-GB" sz="1400" b="0" dirty="0">
                <a:latin typeface="+mn-lt"/>
              </a:rPr>
              <a:t>Can you think of any examples of how we as parents can model good behaviour?</a:t>
            </a:r>
          </a:p>
        </p:txBody>
      </p:sp>
      <p:sp>
        <p:nvSpPr>
          <p:cNvPr id="4" name="Slide Number Placeholder 3"/>
          <p:cNvSpPr>
            <a:spLocks noGrp="1"/>
          </p:cNvSpPr>
          <p:nvPr>
            <p:ph type="sldNum" sz="quarter" idx="5"/>
          </p:nvPr>
        </p:nvSpPr>
        <p:spPr/>
        <p:txBody>
          <a:bodyPr/>
          <a:lstStyle/>
          <a:p>
            <a:fld id="{EF89B59B-2120-461D-8222-CE3302E55416}" type="slidenum">
              <a:rPr lang="en-GB" smtClean="0"/>
              <a:t>58</a:t>
            </a:fld>
            <a:endParaRPr lang="en-GB"/>
          </a:p>
        </p:txBody>
      </p:sp>
    </p:spTree>
    <p:extLst>
      <p:ext uri="{BB962C8B-B14F-4D97-AF65-F5344CB8AC3E}">
        <p14:creationId xmlns:p14="http://schemas.microsoft.com/office/powerpoint/2010/main" val="370101004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a:latin typeface="+mn-lt"/>
              </a:rPr>
              <a:t>Please amend this slide with anything further you want to tell parents about reporting concerns to the school and seeking help</a:t>
            </a:r>
          </a:p>
        </p:txBody>
      </p:sp>
      <p:sp>
        <p:nvSpPr>
          <p:cNvPr id="4" name="Slide Number Placeholder 3"/>
          <p:cNvSpPr>
            <a:spLocks noGrp="1"/>
          </p:cNvSpPr>
          <p:nvPr>
            <p:ph type="sldNum" sz="quarter" idx="5"/>
          </p:nvPr>
        </p:nvSpPr>
        <p:spPr/>
        <p:txBody>
          <a:bodyPr/>
          <a:lstStyle/>
          <a:p>
            <a:fld id="{EF89B59B-2120-461D-8222-CE3302E55416}" type="slidenum">
              <a:rPr lang="en-GB" smtClean="0"/>
              <a:t>59</a:t>
            </a:fld>
            <a:endParaRPr lang="en-GB"/>
          </a:p>
        </p:txBody>
      </p:sp>
    </p:spTree>
    <p:extLst>
      <p:ext uri="{BB962C8B-B14F-4D97-AF65-F5344CB8AC3E}">
        <p14:creationId xmlns:p14="http://schemas.microsoft.com/office/powerpoint/2010/main" val="103050990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xml"/><Relationship Id="rId1" Type="http://schemas.openxmlformats.org/officeDocument/2006/relationships/tags" Target="../tags/tag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2" name="Picture 1" descr="A red and black rectangular sign with white text&#10;&#10;Description automatically generated with low confidence">
            <a:extLst>
              <a:ext uri="{FF2B5EF4-FFF2-40B4-BE49-F238E27FC236}">
                <a16:creationId xmlns:a16="http://schemas.microsoft.com/office/drawing/2014/main" id="{B8DAB98E-95F0-01AF-AF0C-464AD078A98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2717342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3" name="Picture 2" descr="A red and black rectangular sign with white text&#10;&#10;Description automatically generated with low confidence">
            <a:extLst>
              <a:ext uri="{FF2B5EF4-FFF2-40B4-BE49-F238E27FC236}">
                <a16:creationId xmlns:a16="http://schemas.microsoft.com/office/drawing/2014/main" id="{B05F3992-AC01-7651-FE82-6409CE6A964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039214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948E38-8FB0-4E51-A01C-C88794372E50}"/>
              </a:ext>
            </a:extLst>
          </p:cNvPr>
          <p:cNvSpPr>
            <a:spLocks noGrp="1"/>
          </p:cNvSpPr>
          <p:nvPr>
            <p:ph idx="1" hasCustomPrompt="1"/>
          </p:nvPr>
        </p:nvSpPr>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Title 5">
            <a:extLst>
              <a:ext uri="{FF2B5EF4-FFF2-40B4-BE49-F238E27FC236}">
                <a16:creationId xmlns:a16="http://schemas.microsoft.com/office/drawing/2014/main" id="{703B4A2F-5217-4795-8F6B-BFD7CF459B1C}"/>
              </a:ext>
            </a:extLst>
          </p:cNvPr>
          <p:cNvSpPr>
            <a:spLocks noGrp="1"/>
          </p:cNvSpPr>
          <p:nvPr>
            <p:ph type="title"/>
          </p:nvPr>
        </p:nvSpPr>
        <p:spPr/>
        <p:txBody>
          <a:bodyPr rtlCol="0"/>
          <a:lstStyle/>
          <a:p>
            <a:pPr rtl="0"/>
            <a:r>
              <a:rPr lang="en-US" noProof="0"/>
              <a:t>Click to edit Master title style</a:t>
            </a:r>
            <a:endParaRPr lang="en-GB" noProof="0"/>
          </a:p>
        </p:txBody>
      </p:sp>
      <p:sp>
        <p:nvSpPr>
          <p:cNvPr id="7" name="Footer Placeholder 6">
            <a:extLst>
              <a:ext uri="{FF2B5EF4-FFF2-40B4-BE49-F238E27FC236}">
                <a16:creationId xmlns:a16="http://schemas.microsoft.com/office/drawing/2014/main" id="{332C6E1E-0AF9-4CBB-8AF8-AE4DF400FCA8}"/>
              </a:ext>
            </a:extLst>
          </p:cNvPr>
          <p:cNvSpPr>
            <a:spLocks noGrp="1"/>
          </p:cNvSpPr>
          <p:nvPr>
            <p:ph type="ftr" sz="quarter" idx="10"/>
          </p:nvPr>
        </p:nvSpPr>
        <p:spPr>
          <a:xfrm>
            <a:off x="432000" y="6365893"/>
            <a:ext cx="4114800" cy="226714"/>
          </a:xfrm>
          <a:prstGeom prst="rect">
            <a:avLst/>
          </a:prstGeom>
        </p:spPr>
        <p:txBody>
          <a:bodyPr rtlCol="0"/>
          <a:lstStyle/>
          <a:p>
            <a:pPr rtl="0"/>
            <a:endParaRPr lang="en-GB" noProof="0"/>
          </a:p>
        </p:txBody>
      </p:sp>
      <p:sp>
        <p:nvSpPr>
          <p:cNvPr id="8" name="Slide Number Placeholder 7">
            <a:extLst>
              <a:ext uri="{FF2B5EF4-FFF2-40B4-BE49-F238E27FC236}">
                <a16:creationId xmlns:a16="http://schemas.microsoft.com/office/drawing/2014/main" id="{B21A256C-91C2-4AC0-B272-C68D44C3EE38}"/>
              </a:ext>
            </a:extLst>
          </p:cNvPr>
          <p:cNvSpPr>
            <a:spLocks noGrp="1"/>
          </p:cNvSpPr>
          <p:nvPr>
            <p:ph type="sldNum" sz="quarter" idx="11"/>
          </p:nvPr>
        </p:nvSpPr>
        <p:spPr/>
        <p:txBody>
          <a:bodyPr rtlCol="0"/>
          <a:lstStyle/>
          <a:p>
            <a:pPr algn="ctr" rtl="0"/>
            <a:fld id="{B67B645E-C5E5-4727-B977-D372A0AA71D9}" type="slidenum">
              <a:rPr lang="en-GB" noProof="0" smtClean="0"/>
              <a:pPr algn="ctr" rtl="0"/>
              <a:t>‹#›</a:t>
            </a:fld>
            <a:endParaRPr lang="en-GB" noProof="0"/>
          </a:p>
        </p:txBody>
      </p:sp>
      <p:sp>
        <p:nvSpPr>
          <p:cNvPr id="2" name="TextBox 1"/>
          <p:cNvSpPr txBox="1"/>
          <p:nvPr userDrawn="1">
            <p:custDataLst>
              <p:tags r:id="rId1"/>
            </p:custDataLst>
          </p:nvPr>
        </p:nvSpPr>
        <p:spPr>
          <a:xfrm>
            <a:off x="6003634" y="127000"/>
            <a:ext cx="184731" cy="369332"/>
          </a:xfrm>
          <a:prstGeom prst="rect">
            <a:avLst/>
          </a:prstGeom>
          <a:noFill/>
          <a:ln cmpd="sng">
            <a:noFill/>
          </a:ln>
          <a:extLst>
            <a:ext uri="{91240B29-F687-4F45-9708-019B960494DF}">
              <a14:hiddenLine xmlns:a14="http://schemas.microsoft.com/office/drawing/2010/main" cmpd="sng">
                <a:solidFill>
                  <a:schemeClr val="tx1"/>
                </a:solidFill>
              </a14:hiddenLine>
            </a:ext>
          </a:extLst>
        </p:spPr>
        <p:txBody>
          <a:bodyPr vert="horz" wrap="none" rtlCol="0" anchor="t">
            <a:spAutoFit/>
          </a:bodyPr>
          <a:lstStyle/>
          <a:p>
            <a:pPr marL="0" algn="ctr" defTabSz="914400" rtl="0" eaLnBrk="1" latinLnBrk="0" hangingPunct="1">
              <a:buNone/>
            </a:pPr>
            <a:endParaRPr lang="en-GB"/>
          </a:p>
        </p:txBody>
      </p:sp>
      <p:sp>
        <p:nvSpPr>
          <p:cNvPr id="4" name="TextBox 3"/>
          <p:cNvSpPr txBox="1"/>
          <p:nvPr userDrawn="1">
            <p:custDataLst>
              <p:tags r:id="rId2"/>
            </p:custDataLst>
          </p:nvPr>
        </p:nvSpPr>
        <p:spPr>
          <a:xfrm>
            <a:off x="6003634" y="6361668"/>
            <a:ext cx="184731" cy="369332"/>
          </a:xfrm>
          <a:prstGeom prst="rect">
            <a:avLst/>
          </a:prstGeom>
          <a:noFill/>
          <a:ln cmpd="sng">
            <a:noFill/>
          </a:ln>
          <a:extLst>
            <a:ext uri="{91240B29-F687-4F45-9708-019B960494DF}">
              <a14:hiddenLine xmlns:a14="http://schemas.microsoft.com/office/drawing/2010/main" cmpd="sng">
                <a:solidFill>
                  <a:schemeClr val="tx1"/>
                </a:solidFill>
              </a14:hiddenLine>
            </a:ext>
          </a:extLst>
        </p:spPr>
        <p:txBody>
          <a:bodyPr vert="horz" wrap="none" rtlCol="0" anchor="t">
            <a:spAutoFit/>
          </a:bodyPr>
          <a:lstStyle/>
          <a:p>
            <a:pPr marL="0" algn="ctr" defTabSz="914400" rtl="0" eaLnBrk="1" latinLnBrk="0" hangingPunct="1">
              <a:buNone/>
            </a:pPr>
            <a:endParaRPr lang="en-GB"/>
          </a:p>
        </p:txBody>
      </p:sp>
      <p:pic>
        <p:nvPicPr>
          <p:cNvPr id="5" name="Picture 4" descr="A red and black rectangular sign with white text&#10;&#10;Description automatically generated with low confidence">
            <a:extLst>
              <a:ext uri="{FF2B5EF4-FFF2-40B4-BE49-F238E27FC236}">
                <a16:creationId xmlns:a16="http://schemas.microsoft.com/office/drawing/2014/main" id="{8692AECD-702F-94F6-8899-187883D2A6E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6163494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6BDF8-0E04-4437-A31E-2B83A84FFA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F5E9B01-7D05-4CAD-AF8F-FB5137013AB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EACBEBC-1B23-426B-A4BF-FBCE88925D37}"/>
              </a:ext>
            </a:extLst>
          </p:cNvPr>
          <p:cNvSpPr>
            <a:spLocks noGrp="1"/>
          </p:cNvSpPr>
          <p:nvPr>
            <p:ph type="dt" sz="half" idx="10"/>
          </p:nvPr>
        </p:nvSpPr>
        <p:spPr/>
        <p:txBody>
          <a:bodyPr/>
          <a:lstStyle/>
          <a:p>
            <a:fld id="{215A5D27-1D57-4EFB-8C9D-0826E34DB897}" type="datetimeFigureOut">
              <a:rPr lang="en-GB" smtClean="0"/>
              <a:t>04/02/2026</a:t>
            </a:fld>
            <a:endParaRPr lang="en-GB"/>
          </a:p>
        </p:txBody>
      </p:sp>
      <p:sp>
        <p:nvSpPr>
          <p:cNvPr id="5" name="Footer Placeholder 4">
            <a:extLst>
              <a:ext uri="{FF2B5EF4-FFF2-40B4-BE49-F238E27FC236}">
                <a16:creationId xmlns:a16="http://schemas.microsoft.com/office/drawing/2014/main" id="{58302812-00A9-4971-8056-4618A1865A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F2B849-3449-4174-B9CD-9E1E2C4079C9}"/>
              </a:ext>
            </a:extLst>
          </p:cNvPr>
          <p:cNvSpPr>
            <a:spLocks noGrp="1"/>
          </p:cNvSpPr>
          <p:nvPr>
            <p:ph type="sldNum" sz="quarter" idx="12"/>
          </p:nvPr>
        </p:nvSpPr>
        <p:spPr/>
        <p:txBody>
          <a:bodyPr/>
          <a:lstStyle/>
          <a:p>
            <a:fld id="{9634CB19-29E5-45DC-B1B4-605B1B48634C}" type="slidenum">
              <a:rPr lang="en-GB" smtClean="0"/>
              <a:t>‹#›</a:t>
            </a:fld>
            <a:endParaRPr lang="en-GB"/>
          </a:p>
        </p:txBody>
      </p:sp>
      <p:pic>
        <p:nvPicPr>
          <p:cNvPr id="7" name="Picture 6" descr="A red and black rectangular sign with white text&#10;&#10;Description automatically generated with low confidence">
            <a:extLst>
              <a:ext uri="{FF2B5EF4-FFF2-40B4-BE49-F238E27FC236}">
                <a16:creationId xmlns:a16="http://schemas.microsoft.com/office/drawing/2014/main" id="{58F062E4-51E3-34BF-EFD6-2390DB61324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4110658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3_Title and Content">
    <p:bg>
      <p:bgPr>
        <a:solidFill>
          <a:srgbClr val="E5E5E5"/>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EA879EA-00C1-43F2-5940-8094CE679154}"/>
              </a:ext>
            </a:extLst>
          </p:cNvPr>
          <p:cNvSpPr>
            <a:spLocks noGrp="1"/>
          </p:cNvSpPr>
          <p:nvPr>
            <p:ph type="title"/>
          </p:nvPr>
        </p:nvSpPr>
        <p:spPr>
          <a:xfrm>
            <a:off x="496037" y="424118"/>
            <a:ext cx="11202383" cy="1325563"/>
          </a:xfrm>
          <a:prstGeom prst="rect">
            <a:avLst/>
          </a:prstGeom>
        </p:spPr>
        <p:txBody>
          <a:bodyPr>
            <a:normAutofit/>
          </a:bodyPr>
          <a:lstStyle>
            <a:lvl1pPr>
              <a:defRPr sz="4400" b="1">
                <a:latin typeface="Myriad Pro" panose="020B0503030403020204" pitchFamily="34" charset="0"/>
              </a:defRPr>
            </a:lvl1pPr>
          </a:lstStyle>
          <a:p>
            <a:r>
              <a:rPr lang="en-US"/>
              <a:t>Click to edit Master title style</a:t>
            </a:r>
            <a:endParaRPr lang="en-GB"/>
          </a:p>
        </p:txBody>
      </p:sp>
      <p:sp>
        <p:nvSpPr>
          <p:cNvPr id="6" name="Text Placeholder 2">
            <a:extLst>
              <a:ext uri="{FF2B5EF4-FFF2-40B4-BE49-F238E27FC236}">
                <a16:creationId xmlns:a16="http://schemas.microsoft.com/office/drawing/2014/main" id="{1E147DD9-CC57-7FE2-31DE-805F8BD91963}"/>
              </a:ext>
            </a:extLst>
          </p:cNvPr>
          <p:cNvSpPr>
            <a:spLocks noGrp="1"/>
          </p:cNvSpPr>
          <p:nvPr>
            <p:ph type="body" sz="quarter" idx="10" hasCustomPrompt="1"/>
          </p:nvPr>
        </p:nvSpPr>
        <p:spPr>
          <a:xfrm>
            <a:off x="2873930" y="6196626"/>
            <a:ext cx="7678463" cy="458788"/>
          </a:xfrm>
          <a:prstGeom prst="rect">
            <a:avLst/>
          </a:prstGeom>
        </p:spPr>
        <p:txBody>
          <a:bodyPr/>
          <a:lstStyle>
            <a:lvl1pPr marL="0" indent="0" algn="ctr">
              <a:buNone/>
              <a:defRPr sz="2200" b="1">
                <a:solidFill>
                  <a:srgbClr val="ED1C24"/>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INSERTURL.lgfl.net</a:t>
            </a:r>
            <a:endParaRPr lang="en-GB"/>
          </a:p>
        </p:txBody>
      </p:sp>
      <p:pic>
        <p:nvPicPr>
          <p:cNvPr id="2" name="Picture 1" descr="A red and black rectangular sign with white text&#10;&#10;Description automatically generated with low confidence">
            <a:extLst>
              <a:ext uri="{FF2B5EF4-FFF2-40B4-BE49-F238E27FC236}">
                <a16:creationId xmlns:a16="http://schemas.microsoft.com/office/drawing/2014/main" id="{02597BAB-F481-C7B3-C7C8-47CCF48C168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6881" y="5822419"/>
            <a:ext cx="1138599" cy="801436"/>
          </a:xfrm>
          <a:prstGeom prst="rect">
            <a:avLst/>
          </a:prstGeom>
        </p:spPr>
      </p:pic>
      <p:pic>
        <p:nvPicPr>
          <p:cNvPr id="3" name="Picture 2" descr="A group of people hugging&#10;&#10;Description automatically generated">
            <a:extLst>
              <a:ext uri="{FF2B5EF4-FFF2-40B4-BE49-F238E27FC236}">
                <a16:creationId xmlns:a16="http://schemas.microsoft.com/office/drawing/2014/main" id="{9918B645-C09F-6823-38CE-DE391BDA07ED}"/>
              </a:ext>
            </a:extLst>
          </p:cNvPr>
          <p:cNvPicPr>
            <a:picLocks noChangeAspect="1"/>
          </p:cNvPicPr>
          <p:nvPr userDrawn="1"/>
        </p:nvPicPr>
        <p:blipFill>
          <a:blip r:embed="rId3" cstate="screen">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0331332" y="5361813"/>
            <a:ext cx="1714872" cy="1370529"/>
          </a:xfrm>
          <a:prstGeom prst="rect">
            <a:avLst/>
          </a:prstGeom>
        </p:spPr>
      </p:pic>
    </p:spTree>
    <p:extLst>
      <p:ext uri="{BB962C8B-B14F-4D97-AF65-F5344CB8AC3E}">
        <p14:creationId xmlns:p14="http://schemas.microsoft.com/office/powerpoint/2010/main" val="25856316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0"/>
        <p:cNvGrpSpPr/>
        <p:nvPr/>
      </p:nvGrpSpPr>
      <p:grpSpPr>
        <a:xfrm>
          <a:off x="0" y="0"/>
          <a:ext cx="0" cy="0"/>
          <a:chOff x="0" y="0"/>
          <a:chExt cx="0" cy="0"/>
        </a:xfrm>
      </p:grpSpPr>
    </p:spTree>
    <p:extLst>
      <p:ext uri="{BB962C8B-B14F-4D97-AF65-F5344CB8AC3E}">
        <p14:creationId xmlns:p14="http://schemas.microsoft.com/office/powerpoint/2010/main" val="36917364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Essential Question">
  <p:cSld name="Essential Question">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0" y="1641867"/>
            <a:ext cx="12192000" cy="828000"/>
          </a:xfrm>
          <a:prstGeom prst="rect">
            <a:avLst/>
          </a:prstGeom>
          <a:noFill/>
          <a:ln>
            <a:noFill/>
          </a:ln>
        </p:spPr>
        <p:txBody>
          <a:bodyPr spcFirstLastPara="1" wrap="square" lIns="91425" tIns="91425" rIns="91425" bIns="91425" anchor="t" anchorCtr="0">
            <a:noAutofit/>
          </a:bodyPr>
          <a:lstStyle>
            <a:lvl1pPr lvl="0" algn="ctr">
              <a:spcBef>
                <a:spcPts val="0"/>
              </a:spcBef>
              <a:spcAft>
                <a:spcPts val="0"/>
              </a:spcAft>
              <a:buNone/>
              <a:defRPr sz="4000">
                <a:latin typeface="Rubik"/>
                <a:ea typeface="Rubik"/>
                <a:cs typeface="Rubik"/>
                <a:sym typeface="Rubik"/>
              </a:defRPr>
            </a:lvl1pPr>
            <a:lvl2pPr lvl="1">
              <a:spcBef>
                <a:spcPts val="0"/>
              </a:spcBef>
              <a:spcAft>
                <a:spcPts val="0"/>
              </a:spcAft>
              <a:buNone/>
              <a:defRPr/>
            </a:lvl2pPr>
            <a:lvl3pPr lvl="2">
              <a:spcBef>
                <a:spcPts val="0"/>
              </a:spcBef>
              <a:spcAft>
                <a:spcPts val="0"/>
              </a:spcAft>
              <a:buNone/>
              <a:defRPr/>
            </a:lvl3pPr>
            <a:lvl4pPr lvl="3">
              <a:spcBef>
                <a:spcPts val="0"/>
              </a:spcBef>
              <a:spcAft>
                <a:spcPts val="0"/>
              </a:spcAft>
              <a:buNone/>
              <a:defRPr/>
            </a:lvl4pPr>
            <a:lvl5pPr lvl="4">
              <a:spcBef>
                <a:spcPts val="0"/>
              </a:spcBef>
              <a:spcAft>
                <a:spcPts val="0"/>
              </a:spcAft>
              <a:buNone/>
              <a:defRPr/>
            </a:lvl5pPr>
            <a:lvl6pPr lvl="5">
              <a:spcBef>
                <a:spcPts val="0"/>
              </a:spcBef>
              <a:spcAft>
                <a:spcPts val="0"/>
              </a:spcAft>
              <a:buNone/>
              <a:defRPr/>
            </a:lvl6pPr>
            <a:lvl7pPr lvl="6">
              <a:spcBef>
                <a:spcPts val="0"/>
              </a:spcBef>
              <a:spcAft>
                <a:spcPts val="0"/>
              </a:spcAft>
              <a:buNone/>
              <a:defRPr/>
            </a:lvl7pPr>
            <a:lvl8pPr lvl="7">
              <a:spcBef>
                <a:spcPts val="0"/>
              </a:spcBef>
              <a:spcAft>
                <a:spcPts val="0"/>
              </a:spcAft>
              <a:buNone/>
              <a:defRPr/>
            </a:lvl8pPr>
            <a:lvl9pPr lvl="8">
              <a:spcBef>
                <a:spcPts val="0"/>
              </a:spcBef>
              <a:spcAft>
                <a:spcPts val="0"/>
              </a:spcAft>
              <a:buNone/>
              <a:defRPr/>
            </a:lvl9pPr>
          </a:lstStyle>
          <a:p>
            <a:endParaRPr/>
          </a:p>
        </p:txBody>
      </p:sp>
      <p:sp>
        <p:nvSpPr>
          <p:cNvPr id="13" name="Google Shape;13;p3"/>
          <p:cNvSpPr txBox="1"/>
          <p:nvPr/>
        </p:nvSpPr>
        <p:spPr>
          <a:xfrm>
            <a:off x="-14600" y="2775133"/>
            <a:ext cx="12221200" cy="1801600"/>
          </a:xfrm>
          <a:prstGeom prst="rect">
            <a:avLst/>
          </a:prstGeom>
          <a:noFill/>
          <a:ln>
            <a:noFill/>
          </a:ln>
        </p:spPr>
        <p:txBody>
          <a:bodyPr spcFirstLastPara="1" wrap="square" lIns="121900" tIns="121900" rIns="121900" bIns="121900" anchor="t" anchorCtr="0">
            <a:noAutofit/>
          </a:bodyPr>
          <a:lstStyle/>
          <a:p>
            <a:pPr marL="0" lvl="0" indent="0" algn="ctr" rtl="0">
              <a:lnSpc>
                <a:spcPct val="110000"/>
              </a:lnSpc>
              <a:spcBef>
                <a:spcPts val="0"/>
              </a:spcBef>
              <a:spcAft>
                <a:spcPts val="0"/>
              </a:spcAft>
              <a:buClr>
                <a:srgbClr val="FF8855"/>
              </a:buClr>
              <a:buSzPts val="1600"/>
              <a:buFont typeface="Lato"/>
              <a:buNone/>
            </a:pPr>
            <a:endParaRPr sz="3200">
              <a:latin typeface="Indie Flower"/>
              <a:ea typeface="Indie Flower"/>
              <a:cs typeface="Indie Flower"/>
              <a:sym typeface="Indie Flower"/>
            </a:endParaRPr>
          </a:p>
        </p:txBody>
      </p:sp>
      <p:sp>
        <p:nvSpPr>
          <p:cNvPr id="14" name="Google Shape;14;p3"/>
          <p:cNvSpPr txBox="1">
            <a:spLocks noGrp="1"/>
          </p:cNvSpPr>
          <p:nvPr>
            <p:ph type="body" idx="1"/>
          </p:nvPr>
        </p:nvSpPr>
        <p:spPr>
          <a:xfrm>
            <a:off x="0" y="2964067"/>
            <a:ext cx="12192000" cy="1293200"/>
          </a:xfrm>
          <a:prstGeom prst="rect">
            <a:avLst/>
          </a:prstGeom>
          <a:noFill/>
          <a:ln>
            <a:noFill/>
          </a:ln>
        </p:spPr>
        <p:txBody>
          <a:bodyPr spcFirstLastPara="1" wrap="square" lIns="91425" tIns="91425" rIns="91425" bIns="91425" anchor="t" anchorCtr="0">
            <a:noAutofit/>
          </a:bodyPr>
          <a:lstStyle>
            <a:lvl1pPr marL="609585" lvl="0" indent="-507987" algn="ctr">
              <a:spcBef>
                <a:spcPts val="0"/>
              </a:spcBef>
              <a:spcAft>
                <a:spcPts val="0"/>
              </a:spcAft>
              <a:buClr>
                <a:srgbClr val="44AA00"/>
              </a:buClr>
              <a:buSzPts val="2400"/>
              <a:buFont typeface="Indie Flower"/>
              <a:buChar char="●"/>
              <a:defRPr sz="3200" b="1">
                <a:solidFill>
                  <a:srgbClr val="44AA00"/>
                </a:solidFill>
                <a:latin typeface="Indie Flower"/>
                <a:ea typeface="Indie Flower"/>
                <a:cs typeface="Indie Flower"/>
                <a:sym typeface="Indie Flower"/>
              </a:defRPr>
            </a:lvl1pPr>
            <a:lvl2pPr marL="1219170" lvl="1" indent="-507987" algn="ctr">
              <a:spcBef>
                <a:spcPts val="0"/>
              </a:spcBef>
              <a:spcAft>
                <a:spcPts val="0"/>
              </a:spcAft>
              <a:buClr>
                <a:srgbClr val="44AA00"/>
              </a:buClr>
              <a:buSzPts val="2400"/>
              <a:buFont typeface="Indie Flower"/>
              <a:buChar char="○"/>
              <a:defRPr sz="3200" b="1">
                <a:solidFill>
                  <a:srgbClr val="44AA00"/>
                </a:solidFill>
                <a:latin typeface="Indie Flower"/>
                <a:ea typeface="Indie Flower"/>
                <a:cs typeface="Indie Flower"/>
                <a:sym typeface="Indie Flower"/>
              </a:defRPr>
            </a:lvl2pPr>
            <a:lvl3pPr marL="1828754" lvl="2" indent="-507987" algn="ctr">
              <a:spcBef>
                <a:spcPts val="0"/>
              </a:spcBef>
              <a:spcAft>
                <a:spcPts val="0"/>
              </a:spcAft>
              <a:buClr>
                <a:srgbClr val="44AA00"/>
              </a:buClr>
              <a:buSzPts val="2400"/>
              <a:buFont typeface="Indie Flower"/>
              <a:buChar char="■"/>
              <a:defRPr sz="3200" b="1">
                <a:solidFill>
                  <a:srgbClr val="44AA00"/>
                </a:solidFill>
                <a:latin typeface="Indie Flower"/>
                <a:ea typeface="Indie Flower"/>
                <a:cs typeface="Indie Flower"/>
                <a:sym typeface="Indie Flower"/>
              </a:defRPr>
            </a:lvl3pPr>
            <a:lvl4pPr marL="2438339" lvl="3" indent="-507987" algn="ctr">
              <a:spcBef>
                <a:spcPts val="0"/>
              </a:spcBef>
              <a:spcAft>
                <a:spcPts val="0"/>
              </a:spcAft>
              <a:buClr>
                <a:srgbClr val="44AA00"/>
              </a:buClr>
              <a:buSzPts val="2400"/>
              <a:buFont typeface="Indie Flower"/>
              <a:buChar char="●"/>
              <a:defRPr sz="3200" b="1">
                <a:solidFill>
                  <a:srgbClr val="44AA00"/>
                </a:solidFill>
                <a:latin typeface="Indie Flower"/>
                <a:ea typeface="Indie Flower"/>
                <a:cs typeface="Indie Flower"/>
                <a:sym typeface="Indie Flower"/>
              </a:defRPr>
            </a:lvl4pPr>
            <a:lvl5pPr marL="3047924" lvl="4" indent="-507987" algn="ctr">
              <a:spcBef>
                <a:spcPts val="0"/>
              </a:spcBef>
              <a:spcAft>
                <a:spcPts val="0"/>
              </a:spcAft>
              <a:buClr>
                <a:srgbClr val="44AA00"/>
              </a:buClr>
              <a:buSzPts val="2400"/>
              <a:buFont typeface="Indie Flower"/>
              <a:buChar char="○"/>
              <a:defRPr sz="3200" b="1">
                <a:solidFill>
                  <a:srgbClr val="44AA00"/>
                </a:solidFill>
                <a:latin typeface="Indie Flower"/>
                <a:ea typeface="Indie Flower"/>
                <a:cs typeface="Indie Flower"/>
                <a:sym typeface="Indie Flower"/>
              </a:defRPr>
            </a:lvl5pPr>
            <a:lvl6pPr marL="3657509" lvl="5" indent="-507987" algn="ctr">
              <a:spcBef>
                <a:spcPts val="0"/>
              </a:spcBef>
              <a:spcAft>
                <a:spcPts val="0"/>
              </a:spcAft>
              <a:buClr>
                <a:srgbClr val="44AA00"/>
              </a:buClr>
              <a:buSzPts val="2400"/>
              <a:buFont typeface="Indie Flower"/>
              <a:buChar char="■"/>
              <a:defRPr sz="3200" b="1">
                <a:solidFill>
                  <a:srgbClr val="44AA00"/>
                </a:solidFill>
                <a:latin typeface="Indie Flower"/>
                <a:ea typeface="Indie Flower"/>
                <a:cs typeface="Indie Flower"/>
                <a:sym typeface="Indie Flower"/>
              </a:defRPr>
            </a:lvl6pPr>
            <a:lvl7pPr marL="4267093" lvl="6" indent="-507987" algn="ctr">
              <a:spcBef>
                <a:spcPts val="0"/>
              </a:spcBef>
              <a:spcAft>
                <a:spcPts val="0"/>
              </a:spcAft>
              <a:buClr>
                <a:srgbClr val="44AA00"/>
              </a:buClr>
              <a:buSzPts val="2400"/>
              <a:buFont typeface="Indie Flower"/>
              <a:buChar char="●"/>
              <a:defRPr sz="3200" b="1">
                <a:solidFill>
                  <a:srgbClr val="44AA00"/>
                </a:solidFill>
                <a:latin typeface="Indie Flower"/>
                <a:ea typeface="Indie Flower"/>
                <a:cs typeface="Indie Flower"/>
                <a:sym typeface="Indie Flower"/>
              </a:defRPr>
            </a:lvl7pPr>
            <a:lvl8pPr marL="4876678" lvl="7" indent="-507987" algn="ctr">
              <a:spcBef>
                <a:spcPts val="0"/>
              </a:spcBef>
              <a:spcAft>
                <a:spcPts val="0"/>
              </a:spcAft>
              <a:buClr>
                <a:srgbClr val="44AA00"/>
              </a:buClr>
              <a:buSzPts val="2400"/>
              <a:buFont typeface="Indie Flower"/>
              <a:buChar char="○"/>
              <a:defRPr sz="3200" b="1">
                <a:solidFill>
                  <a:srgbClr val="44AA00"/>
                </a:solidFill>
                <a:latin typeface="Indie Flower"/>
                <a:ea typeface="Indie Flower"/>
                <a:cs typeface="Indie Flower"/>
                <a:sym typeface="Indie Flower"/>
              </a:defRPr>
            </a:lvl8pPr>
            <a:lvl9pPr marL="5486263" lvl="8" indent="-507987" algn="ctr">
              <a:spcBef>
                <a:spcPts val="0"/>
              </a:spcBef>
              <a:spcAft>
                <a:spcPts val="0"/>
              </a:spcAft>
              <a:buClr>
                <a:srgbClr val="44AA00"/>
              </a:buClr>
              <a:buSzPts val="2400"/>
              <a:buFont typeface="Indie Flower"/>
              <a:buChar char="■"/>
              <a:defRPr sz="3200" b="1">
                <a:solidFill>
                  <a:srgbClr val="44AA00"/>
                </a:solidFill>
                <a:latin typeface="Indie Flower"/>
                <a:ea typeface="Indie Flower"/>
                <a:cs typeface="Indie Flower"/>
                <a:sym typeface="Indie Flower"/>
              </a:defRPr>
            </a:lvl9pPr>
          </a:lstStyle>
          <a:p>
            <a:endParaRPr/>
          </a:p>
        </p:txBody>
      </p:sp>
    </p:spTree>
    <p:extLst>
      <p:ext uri="{BB962C8B-B14F-4D97-AF65-F5344CB8AC3E}">
        <p14:creationId xmlns:p14="http://schemas.microsoft.com/office/powerpoint/2010/main" val="2598182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Learning Objectives">
  <p:cSld name="Learning Objectives">
    <p:spTree>
      <p:nvGrpSpPr>
        <p:cNvPr id="1" name="Shape 15"/>
        <p:cNvGrpSpPr/>
        <p:nvPr/>
      </p:nvGrpSpPr>
      <p:grpSpPr>
        <a:xfrm>
          <a:off x="0" y="0"/>
          <a:ext cx="0" cy="0"/>
          <a:chOff x="0" y="0"/>
          <a:chExt cx="0" cy="0"/>
        </a:xfrm>
      </p:grpSpPr>
      <p:sp>
        <p:nvSpPr>
          <p:cNvPr id="16" name="Google Shape;16;p4"/>
          <p:cNvSpPr txBox="1">
            <a:spLocks noGrp="1"/>
          </p:cNvSpPr>
          <p:nvPr>
            <p:ph type="title"/>
          </p:nvPr>
        </p:nvSpPr>
        <p:spPr>
          <a:xfrm>
            <a:off x="0" y="593267"/>
            <a:ext cx="12192000" cy="8280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None/>
              <a:defRPr sz="4000">
                <a:latin typeface="Rubik"/>
                <a:ea typeface="Rubik"/>
                <a:cs typeface="Rubik"/>
                <a:sym typeface="Rubik"/>
              </a:defRPr>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17" name="Google Shape;17;p4"/>
          <p:cNvSpPr txBox="1">
            <a:spLocks noGrp="1"/>
          </p:cNvSpPr>
          <p:nvPr>
            <p:ph type="body" idx="1"/>
          </p:nvPr>
        </p:nvSpPr>
        <p:spPr>
          <a:xfrm>
            <a:off x="2951200" y="1751467"/>
            <a:ext cx="8470800" cy="4112000"/>
          </a:xfrm>
          <a:prstGeom prst="rect">
            <a:avLst/>
          </a:prstGeom>
          <a:noFill/>
          <a:ln>
            <a:noFill/>
          </a:ln>
        </p:spPr>
        <p:txBody>
          <a:bodyPr spcFirstLastPara="1" wrap="square" lIns="91425" tIns="91425" rIns="91425" bIns="91425" anchor="t" anchorCtr="0">
            <a:noAutofit/>
          </a:bodyPr>
          <a:lstStyle>
            <a:lvl1pPr marL="609585" lvl="0" indent="-474121" rtl="0">
              <a:spcBef>
                <a:spcPts val="0"/>
              </a:spcBef>
              <a:spcAft>
                <a:spcPts val="0"/>
              </a:spcAft>
              <a:buSzPts val="2000"/>
              <a:buFont typeface="Lato"/>
              <a:buChar char="●"/>
              <a:defRPr sz="2667">
                <a:latin typeface="Lato"/>
                <a:ea typeface="Lato"/>
                <a:cs typeface="Lato"/>
                <a:sym typeface="Lato"/>
              </a:defRPr>
            </a:lvl1pPr>
            <a:lvl2pPr marL="1219170" lvl="1" indent="-474121" rtl="0">
              <a:spcBef>
                <a:spcPts val="0"/>
              </a:spcBef>
              <a:spcAft>
                <a:spcPts val="0"/>
              </a:spcAft>
              <a:buSzPts val="2000"/>
              <a:buFont typeface="Lato"/>
              <a:buChar char="○"/>
              <a:defRPr sz="2667">
                <a:latin typeface="Lato"/>
                <a:ea typeface="Lato"/>
                <a:cs typeface="Lato"/>
                <a:sym typeface="Lato"/>
              </a:defRPr>
            </a:lvl2pPr>
            <a:lvl3pPr marL="1828754" lvl="2" indent="-474121" rtl="0">
              <a:spcBef>
                <a:spcPts val="0"/>
              </a:spcBef>
              <a:spcAft>
                <a:spcPts val="0"/>
              </a:spcAft>
              <a:buSzPts val="2000"/>
              <a:buFont typeface="Lato"/>
              <a:buChar char="■"/>
              <a:defRPr sz="2667">
                <a:latin typeface="Lato"/>
                <a:ea typeface="Lato"/>
                <a:cs typeface="Lato"/>
                <a:sym typeface="Lato"/>
              </a:defRPr>
            </a:lvl3pPr>
            <a:lvl4pPr marL="2438339" lvl="3" indent="-474121" rtl="0">
              <a:spcBef>
                <a:spcPts val="0"/>
              </a:spcBef>
              <a:spcAft>
                <a:spcPts val="0"/>
              </a:spcAft>
              <a:buSzPts val="2000"/>
              <a:buFont typeface="Lato"/>
              <a:buChar char="●"/>
              <a:defRPr sz="2667">
                <a:latin typeface="Lato"/>
                <a:ea typeface="Lato"/>
                <a:cs typeface="Lato"/>
                <a:sym typeface="Lato"/>
              </a:defRPr>
            </a:lvl4pPr>
            <a:lvl5pPr marL="3047924" lvl="4" indent="-474121" rtl="0">
              <a:spcBef>
                <a:spcPts val="0"/>
              </a:spcBef>
              <a:spcAft>
                <a:spcPts val="0"/>
              </a:spcAft>
              <a:buSzPts val="2000"/>
              <a:buFont typeface="Lato"/>
              <a:buChar char="○"/>
              <a:defRPr sz="2667">
                <a:latin typeface="Lato"/>
                <a:ea typeface="Lato"/>
                <a:cs typeface="Lato"/>
                <a:sym typeface="Lato"/>
              </a:defRPr>
            </a:lvl5pPr>
            <a:lvl6pPr marL="3657509" lvl="5" indent="-474121" rtl="0">
              <a:spcBef>
                <a:spcPts val="0"/>
              </a:spcBef>
              <a:spcAft>
                <a:spcPts val="0"/>
              </a:spcAft>
              <a:buSzPts val="2000"/>
              <a:buFont typeface="Lato"/>
              <a:buChar char="■"/>
              <a:defRPr sz="2667">
                <a:latin typeface="Lato"/>
                <a:ea typeface="Lato"/>
                <a:cs typeface="Lato"/>
                <a:sym typeface="Lato"/>
              </a:defRPr>
            </a:lvl6pPr>
            <a:lvl7pPr marL="4267093" lvl="6" indent="-474121" rtl="0">
              <a:spcBef>
                <a:spcPts val="0"/>
              </a:spcBef>
              <a:spcAft>
                <a:spcPts val="0"/>
              </a:spcAft>
              <a:buSzPts val="2000"/>
              <a:buFont typeface="Lato"/>
              <a:buChar char="●"/>
              <a:defRPr sz="2667">
                <a:latin typeface="Lato"/>
                <a:ea typeface="Lato"/>
                <a:cs typeface="Lato"/>
                <a:sym typeface="Lato"/>
              </a:defRPr>
            </a:lvl7pPr>
            <a:lvl8pPr marL="4876678" lvl="7" indent="-474121" rtl="0">
              <a:spcBef>
                <a:spcPts val="0"/>
              </a:spcBef>
              <a:spcAft>
                <a:spcPts val="0"/>
              </a:spcAft>
              <a:buSzPts val="2000"/>
              <a:buFont typeface="Lato"/>
              <a:buChar char="○"/>
              <a:defRPr sz="2667">
                <a:latin typeface="Lato"/>
                <a:ea typeface="Lato"/>
                <a:cs typeface="Lato"/>
                <a:sym typeface="Lato"/>
              </a:defRPr>
            </a:lvl8pPr>
            <a:lvl9pPr marL="5486263" lvl="8" indent="-474121" rtl="0">
              <a:spcBef>
                <a:spcPts val="0"/>
              </a:spcBef>
              <a:spcAft>
                <a:spcPts val="0"/>
              </a:spcAft>
              <a:buSzPts val="2000"/>
              <a:buFont typeface="Lato"/>
              <a:buChar char="■"/>
              <a:defRPr sz="2667">
                <a:latin typeface="Lato"/>
                <a:ea typeface="Lato"/>
                <a:cs typeface="Lato"/>
                <a:sym typeface="Lato"/>
              </a:defRPr>
            </a:lvl9pPr>
          </a:lstStyle>
          <a:p>
            <a:endParaRPr/>
          </a:p>
        </p:txBody>
      </p:sp>
    </p:spTree>
    <p:extLst>
      <p:ext uri="{BB962C8B-B14F-4D97-AF65-F5344CB8AC3E}">
        <p14:creationId xmlns:p14="http://schemas.microsoft.com/office/powerpoint/2010/main" val="741885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Key Vocabulary">
  <p:cSld name="Key Vocabulary">
    <p:spTree>
      <p:nvGrpSpPr>
        <p:cNvPr id="1" name="Shape 18"/>
        <p:cNvGrpSpPr/>
        <p:nvPr/>
      </p:nvGrpSpPr>
      <p:grpSpPr>
        <a:xfrm>
          <a:off x="0" y="0"/>
          <a:ext cx="0" cy="0"/>
          <a:chOff x="0" y="0"/>
          <a:chExt cx="0" cy="0"/>
        </a:xfrm>
      </p:grpSpPr>
      <p:sp>
        <p:nvSpPr>
          <p:cNvPr id="19" name="Google Shape;19;p5"/>
          <p:cNvSpPr txBox="1"/>
          <p:nvPr/>
        </p:nvSpPr>
        <p:spPr>
          <a:xfrm>
            <a:off x="1183800" y="1360667"/>
            <a:ext cx="2314400" cy="906000"/>
          </a:xfrm>
          <a:prstGeom prst="rect">
            <a:avLst/>
          </a:prstGeom>
          <a:noFill/>
          <a:ln>
            <a:noFill/>
          </a:ln>
        </p:spPr>
        <p:txBody>
          <a:bodyPr spcFirstLastPara="1" wrap="square" lIns="121900" tIns="60933" rIns="121900" bIns="60933" anchor="t" anchorCtr="0">
            <a:noAutofit/>
          </a:bodyPr>
          <a:lstStyle/>
          <a:p>
            <a:pPr marL="0" lvl="0" indent="0" algn="l" rtl="0">
              <a:spcBef>
                <a:spcPts val="0"/>
              </a:spcBef>
              <a:spcAft>
                <a:spcPts val="0"/>
              </a:spcAft>
              <a:buNone/>
            </a:pPr>
            <a:endParaRPr sz="5333">
              <a:latin typeface="Rubik"/>
              <a:ea typeface="Rubik"/>
              <a:cs typeface="Rubik"/>
              <a:sym typeface="Rubik"/>
            </a:endParaRPr>
          </a:p>
        </p:txBody>
      </p:sp>
      <p:sp>
        <p:nvSpPr>
          <p:cNvPr id="20" name="Google Shape;20;p5"/>
          <p:cNvSpPr txBox="1">
            <a:spLocks noGrp="1"/>
          </p:cNvSpPr>
          <p:nvPr>
            <p:ph type="subTitle" idx="1"/>
          </p:nvPr>
        </p:nvSpPr>
        <p:spPr>
          <a:xfrm>
            <a:off x="770067" y="261533"/>
            <a:ext cx="4852800" cy="4316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None/>
              <a:defRPr sz="1600">
                <a:latin typeface="Rubik"/>
                <a:ea typeface="Rubik"/>
                <a:cs typeface="Rubik"/>
                <a:sym typeface="Rubik"/>
              </a:defRPr>
            </a:lvl1pPr>
            <a:lvl2pPr lvl="1">
              <a:spcBef>
                <a:spcPts val="0"/>
              </a:spcBef>
              <a:spcAft>
                <a:spcPts val="0"/>
              </a:spcAft>
              <a:buNone/>
              <a:defRPr sz="1600">
                <a:latin typeface="Rubik"/>
                <a:ea typeface="Rubik"/>
                <a:cs typeface="Rubik"/>
                <a:sym typeface="Rubik"/>
              </a:defRPr>
            </a:lvl2pPr>
            <a:lvl3pPr lvl="2">
              <a:spcBef>
                <a:spcPts val="0"/>
              </a:spcBef>
              <a:spcAft>
                <a:spcPts val="0"/>
              </a:spcAft>
              <a:buNone/>
              <a:defRPr sz="1600">
                <a:latin typeface="Rubik"/>
                <a:ea typeface="Rubik"/>
                <a:cs typeface="Rubik"/>
                <a:sym typeface="Rubik"/>
              </a:defRPr>
            </a:lvl3pPr>
            <a:lvl4pPr lvl="3">
              <a:spcBef>
                <a:spcPts val="0"/>
              </a:spcBef>
              <a:spcAft>
                <a:spcPts val="0"/>
              </a:spcAft>
              <a:buNone/>
              <a:defRPr sz="1600">
                <a:latin typeface="Rubik"/>
                <a:ea typeface="Rubik"/>
                <a:cs typeface="Rubik"/>
                <a:sym typeface="Rubik"/>
              </a:defRPr>
            </a:lvl4pPr>
            <a:lvl5pPr lvl="4">
              <a:spcBef>
                <a:spcPts val="0"/>
              </a:spcBef>
              <a:spcAft>
                <a:spcPts val="0"/>
              </a:spcAft>
              <a:buNone/>
              <a:defRPr sz="1600">
                <a:latin typeface="Rubik"/>
                <a:ea typeface="Rubik"/>
                <a:cs typeface="Rubik"/>
                <a:sym typeface="Rubik"/>
              </a:defRPr>
            </a:lvl5pPr>
            <a:lvl6pPr lvl="5">
              <a:spcBef>
                <a:spcPts val="0"/>
              </a:spcBef>
              <a:spcAft>
                <a:spcPts val="0"/>
              </a:spcAft>
              <a:buNone/>
              <a:defRPr sz="1600">
                <a:latin typeface="Rubik"/>
                <a:ea typeface="Rubik"/>
                <a:cs typeface="Rubik"/>
                <a:sym typeface="Rubik"/>
              </a:defRPr>
            </a:lvl6pPr>
            <a:lvl7pPr lvl="6">
              <a:spcBef>
                <a:spcPts val="0"/>
              </a:spcBef>
              <a:spcAft>
                <a:spcPts val="0"/>
              </a:spcAft>
              <a:buNone/>
              <a:defRPr sz="1600">
                <a:latin typeface="Rubik"/>
                <a:ea typeface="Rubik"/>
                <a:cs typeface="Rubik"/>
                <a:sym typeface="Rubik"/>
              </a:defRPr>
            </a:lvl7pPr>
            <a:lvl8pPr lvl="7">
              <a:spcBef>
                <a:spcPts val="0"/>
              </a:spcBef>
              <a:spcAft>
                <a:spcPts val="0"/>
              </a:spcAft>
              <a:buNone/>
              <a:defRPr sz="1600">
                <a:latin typeface="Rubik"/>
                <a:ea typeface="Rubik"/>
                <a:cs typeface="Rubik"/>
                <a:sym typeface="Rubik"/>
              </a:defRPr>
            </a:lvl8pPr>
            <a:lvl9pPr lvl="8">
              <a:spcBef>
                <a:spcPts val="0"/>
              </a:spcBef>
              <a:spcAft>
                <a:spcPts val="0"/>
              </a:spcAft>
              <a:buNone/>
              <a:defRPr sz="1600">
                <a:latin typeface="Rubik"/>
                <a:ea typeface="Rubik"/>
                <a:cs typeface="Rubik"/>
                <a:sym typeface="Rubik"/>
              </a:defRPr>
            </a:lvl9pPr>
          </a:lstStyle>
          <a:p>
            <a:endParaRPr/>
          </a:p>
        </p:txBody>
      </p:sp>
      <p:sp>
        <p:nvSpPr>
          <p:cNvPr id="21" name="Google Shape;21;p5"/>
          <p:cNvSpPr txBox="1">
            <a:spLocks noGrp="1"/>
          </p:cNvSpPr>
          <p:nvPr>
            <p:ph type="title"/>
          </p:nvPr>
        </p:nvSpPr>
        <p:spPr>
          <a:xfrm>
            <a:off x="1220500" y="1380333"/>
            <a:ext cx="9560400" cy="8604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None/>
              <a:defRPr sz="5333">
                <a:latin typeface="Rubik"/>
                <a:ea typeface="Rubik"/>
                <a:cs typeface="Rubik"/>
                <a:sym typeface="Rubik"/>
              </a:defRPr>
            </a:lvl1pPr>
            <a:lvl2pPr lvl="1">
              <a:spcBef>
                <a:spcPts val="0"/>
              </a:spcBef>
              <a:spcAft>
                <a:spcPts val="0"/>
              </a:spcAft>
              <a:buNone/>
              <a:defRPr sz="5333">
                <a:latin typeface="Rubik"/>
                <a:ea typeface="Rubik"/>
                <a:cs typeface="Rubik"/>
                <a:sym typeface="Rubik"/>
              </a:defRPr>
            </a:lvl2pPr>
            <a:lvl3pPr lvl="2">
              <a:spcBef>
                <a:spcPts val="0"/>
              </a:spcBef>
              <a:spcAft>
                <a:spcPts val="0"/>
              </a:spcAft>
              <a:buNone/>
              <a:defRPr sz="5333">
                <a:latin typeface="Rubik"/>
                <a:ea typeface="Rubik"/>
                <a:cs typeface="Rubik"/>
                <a:sym typeface="Rubik"/>
              </a:defRPr>
            </a:lvl3pPr>
            <a:lvl4pPr lvl="3">
              <a:spcBef>
                <a:spcPts val="0"/>
              </a:spcBef>
              <a:spcAft>
                <a:spcPts val="0"/>
              </a:spcAft>
              <a:buNone/>
              <a:defRPr sz="5333">
                <a:latin typeface="Rubik"/>
                <a:ea typeface="Rubik"/>
                <a:cs typeface="Rubik"/>
                <a:sym typeface="Rubik"/>
              </a:defRPr>
            </a:lvl4pPr>
            <a:lvl5pPr lvl="4">
              <a:spcBef>
                <a:spcPts val="0"/>
              </a:spcBef>
              <a:spcAft>
                <a:spcPts val="0"/>
              </a:spcAft>
              <a:buNone/>
              <a:defRPr sz="5333">
                <a:latin typeface="Rubik"/>
                <a:ea typeface="Rubik"/>
                <a:cs typeface="Rubik"/>
                <a:sym typeface="Rubik"/>
              </a:defRPr>
            </a:lvl5pPr>
            <a:lvl6pPr lvl="5">
              <a:spcBef>
                <a:spcPts val="0"/>
              </a:spcBef>
              <a:spcAft>
                <a:spcPts val="0"/>
              </a:spcAft>
              <a:buNone/>
              <a:defRPr sz="5333">
                <a:latin typeface="Rubik"/>
                <a:ea typeface="Rubik"/>
                <a:cs typeface="Rubik"/>
                <a:sym typeface="Rubik"/>
              </a:defRPr>
            </a:lvl6pPr>
            <a:lvl7pPr lvl="6">
              <a:spcBef>
                <a:spcPts val="0"/>
              </a:spcBef>
              <a:spcAft>
                <a:spcPts val="0"/>
              </a:spcAft>
              <a:buNone/>
              <a:defRPr sz="5333">
                <a:latin typeface="Rubik"/>
                <a:ea typeface="Rubik"/>
                <a:cs typeface="Rubik"/>
                <a:sym typeface="Rubik"/>
              </a:defRPr>
            </a:lvl7pPr>
            <a:lvl8pPr lvl="7">
              <a:spcBef>
                <a:spcPts val="0"/>
              </a:spcBef>
              <a:spcAft>
                <a:spcPts val="0"/>
              </a:spcAft>
              <a:buNone/>
              <a:defRPr sz="5333">
                <a:latin typeface="Rubik"/>
                <a:ea typeface="Rubik"/>
                <a:cs typeface="Rubik"/>
                <a:sym typeface="Rubik"/>
              </a:defRPr>
            </a:lvl8pPr>
            <a:lvl9pPr lvl="8">
              <a:spcBef>
                <a:spcPts val="0"/>
              </a:spcBef>
              <a:spcAft>
                <a:spcPts val="0"/>
              </a:spcAft>
              <a:buNone/>
              <a:defRPr sz="5333">
                <a:latin typeface="Rubik"/>
                <a:ea typeface="Rubik"/>
                <a:cs typeface="Rubik"/>
                <a:sym typeface="Rubik"/>
              </a:defRPr>
            </a:lvl9pPr>
          </a:lstStyle>
          <a:p>
            <a:endParaRPr/>
          </a:p>
        </p:txBody>
      </p:sp>
      <p:sp>
        <p:nvSpPr>
          <p:cNvPr id="22" name="Google Shape;22;p5"/>
          <p:cNvSpPr txBox="1">
            <a:spLocks noGrp="1"/>
          </p:cNvSpPr>
          <p:nvPr>
            <p:ph type="body" idx="2"/>
          </p:nvPr>
        </p:nvSpPr>
        <p:spPr>
          <a:xfrm>
            <a:off x="1191433" y="2920467"/>
            <a:ext cx="9792800" cy="2673600"/>
          </a:xfrm>
          <a:prstGeom prst="rect">
            <a:avLst/>
          </a:prstGeom>
          <a:noFill/>
          <a:ln>
            <a:noFill/>
          </a:ln>
        </p:spPr>
        <p:txBody>
          <a:bodyPr spcFirstLastPara="1" wrap="square" lIns="91425" tIns="91425" rIns="91425" bIns="91425" anchor="t" anchorCtr="0">
            <a:noAutofit/>
          </a:bodyPr>
          <a:lstStyle>
            <a:lvl1pPr marL="609585" lvl="0" indent="-507987">
              <a:spcBef>
                <a:spcPts val="0"/>
              </a:spcBef>
              <a:spcAft>
                <a:spcPts val="0"/>
              </a:spcAft>
              <a:buSzPts val="2400"/>
              <a:buFont typeface="Lato"/>
              <a:buChar char="●"/>
              <a:defRPr sz="3200">
                <a:latin typeface="Lato"/>
                <a:ea typeface="Lato"/>
                <a:cs typeface="Lato"/>
                <a:sym typeface="Lato"/>
              </a:defRPr>
            </a:lvl1pPr>
            <a:lvl2pPr marL="1219170" lvl="1" indent="-507987">
              <a:spcBef>
                <a:spcPts val="0"/>
              </a:spcBef>
              <a:spcAft>
                <a:spcPts val="0"/>
              </a:spcAft>
              <a:buSzPts val="2400"/>
              <a:buFont typeface="Lato"/>
              <a:buChar char="○"/>
              <a:defRPr sz="3200">
                <a:latin typeface="Lato"/>
                <a:ea typeface="Lato"/>
                <a:cs typeface="Lato"/>
                <a:sym typeface="Lato"/>
              </a:defRPr>
            </a:lvl2pPr>
            <a:lvl3pPr marL="1828754" lvl="2" indent="-507987">
              <a:spcBef>
                <a:spcPts val="0"/>
              </a:spcBef>
              <a:spcAft>
                <a:spcPts val="0"/>
              </a:spcAft>
              <a:buSzPts val="2400"/>
              <a:buFont typeface="Lato"/>
              <a:buChar char="■"/>
              <a:defRPr sz="3200">
                <a:latin typeface="Lato"/>
                <a:ea typeface="Lato"/>
                <a:cs typeface="Lato"/>
                <a:sym typeface="Lato"/>
              </a:defRPr>
            </a:lvl3pPr>
            <a:lvl4pPr marL="2438339" lvl="3" indent="-507987">
              <a:spcBef>
                <a:spcPts val="0"/>
              </a:spcBef>
              <a:spcAft>
                <a:spcPts val="0"/>
              </a:spcAft>
              <a:buSzPts val="2400"/>
              <a:buFont typeface="Lato"/>
              <a:buChar char="●"/>
              <a:defRPr sz="3200">
                <a:latin typeface="Lato"/>
                <a:ea typeface="Lato"/>
                <a:cs typeface="Lato"/>
                <a:sym typeface="Lato"/>
              </a:defRPr>
            </a:lvl4pPr>
            <a:lvl5pPr marL="3047924" lvl="4" indent="-507987">
              <a:spcBef>
                <a:spcPts val="0"/>
              </a:spcBef>
              <a:spcAft>
                <a:spcPts val="0"/>
              </a:spcAft>
              <a:buSzPts val="2400"/>
              <a:buFont typeface="Lato"/>
              <a:buChar char="○"/>
              <a:defRPr sz="3200">
                <a:latin typeface="Lato"/>
                <a:ea typeface="Lato"/>
                <a:cs typeface="Lato"/>
                <a:sym typeface="Lato"/>
              </a:defRPr>
            </a:lvl5pPr>
            <a:lvl6pPr marL="3657509" lvl="5" indent="-507987">
              <a:spcBef>
                <a:spcPts val="0"/>
              </a:spcBef>
              <a:spcAft>
                <a:spcPts val="0"/>
              </a:spcAft>
              <a:buSzPts val="2400"/>
              <a:buFont typeface="Lato"/>
              <a:buChar char="■"/>
              <a:defRPr sz="3200">
                <a:latin typeface="Lato"/>
                <a:ea typeface="Lato"/>
                <a:cs typeface="Lato"/>
                <a:sym typeface="Lato"/>
              </a:defRPr>
            </a:lvl6pPr>
            <a:lvl7pPr marL="4267093" lvl="6" indent="-507987">
              <a:spcBef>
                <a:spcPts val="0"/>
              </a:spcBef>
              <a:spcAft>
                <a:spcPts val="0"/>
              </a:spcAft>
              <a:buSzPts val="2400"/>
              <a:buFont typeface="Lato"/>
              <a:buChar char="●"/>
              <a:defRPr sz="3200">
                <a:latin typeface="Lato"/>
                <a:ea typeface="Lato"/>
                <a:cs typeface="Lato"/>
                <a:sym typeface="Lato"/>
              </a:defRPr>
            </a:lvl7pPr>
            <a:lvl8pPr marL="4876678" lvl="7" indent="-507987">
              <a:spcBef>
                <a:spcPts val="0"/>
              </a:spcBef>
              <a:spcAft>
                <a:spcPts val="0"/>
              </a:spcAft>
              <a:buSzPts val="2400"/>
              <a:buFont typeface="Lato"/>
              <a:buChar char="○"/>
              <a:defRPr sz="3200">
                <a:latin typeface="Lato"/>
                <a:ea typeface="Lato"/>
                <a:cs typeface="Lato"/>
                <a:sym typeface="Lato"/>
              </a:defRPr>
            </a:lvl8pPr>
            <a:lvl9pPr marL="5486263" lvl="8" indent="-507987">
              <a:spcBef>
                <a:spcPts val="0"/>
              </a:spcBef>
              <a:spcAft>
                <a:spcPts val="0"/>
              </a:spcAft>
              <a:buSzPts val="2400"/>
              <a:buFont typeface="Lato"/>
              <a:buChar char="■"/>
              <a:defRPr sz="3200">
                <a:latin typeface="Lato"/>
                <a:ea typeface="Lato"/>
                <a:cs typeface="Lato"/>
                <a:sym typeface="Lato"/>
              </a:defRPr>
            </a:lvl9pPr>
          </a:lstStyle>
          <a:p>
            <a:endParaRPr/>
          </a:p>
        </p:txBody>
      </p:sp>
    </p:spTree>
    <p:extLst>
      <p:ext uri="{BB962C8B-B14F-4D97-AF65-F5344CB8AC3E}">
        <p14:creationId xmlns:p14="http://schemas.microsoft.com/office/powerpoint/2010/main" val="819302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Question + Directions">
  <p:cSld name="Question + Directions">
    <p:spTree>
      <p:nvGrpSpPr>
        <p:cNvPr id="1" name="Shape 23"/>
        <p:cNvGrpSpPr/>
        <p:nvPr/>
      </p:nvGrpSpPr>
      <p:grpSpPr>
        <a:xfrm>
          <a:off x="0" y="0"/>
          <a:ext cx="0" cy="0"/>
          <a:chOff x="0" y="0"/>
          <a:chExt cx="0" cy="0"/>
        </a:xfrm>
      </p:grpSpPr>
      <p:sp>
        <p:nvSpPr>
          <p:cNvPr id="24" name="Google Shape;24;p6"/>
          <p:cNvSpPr txBox="1">
            <a:spLocks noGrp="1"/>
          </p:cNvSpPr>
          <p:nvPr>
            <p:ph type="subTitle" idx="1"/>
          </p:nvPr>
        </p:nvSpPr>
        <p:spPr>
          <a:xfrm>
            <a:off x="770067" y="261533"/>
            <a:ext cx="4852800" cy="431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None/>
              <a:defRPr sz="1600">
                <a:latin typeface="Rubik"/>
                <a:ea typeface="Rubik"/>
                <a:cs typeface="Rubik"/>
                <a:sym typeface="Rubik"/>
              </a:defRPr>
            </a:lvl1pPr>
            <a:lvl2pPr lvl="1" rtl="0">
              <a:spcBef>
                <a:spcPts val="0"/>
              </a:spcBef>
              <a:spcAft>
                <a:spcPts val="0"/>
              </a:spcAft>
              <a:buNone/>
              <a:defRPr sz="1600">
                <a:latin typeface="Rubik"/>
                <a:ea typeface="Rubik"/>
                <a:cs typeface="Rubik"/>
                <a:sym typeface="Rubik"/>
              </a:defRPr>
            </a:lvl2pPr>
            <a:lvl3pPr lvl="2" rtl="0">
              <a:spcBef>
                <a:spcPts val="0"/>
              </a:spcBef>
              <a:spcAft>
                <a:spcPts val="0"/>
              </a:spcAft>
              <a:buNone/>
              <a:defRPr sz="1600">
                <a:latin typeface="Rubik"/>
                <a:ea typeface="Rubik"/>
                <a:cs typeface="Rubik"/>
                <a:sym typeface="Rubik"/>
              </a:defRPr>
            </a:lvl3pPr>
            <a:lvl4pPr lvl="3" rtl="0">
              <a:spcBef>
                <a:spcPts val="0"/>
              </a:spcBef>
              <a:spcAft>
                <a:spcPts val="0"/>
              </a:spcAft>
              <a:buNone/>
              <a:defRPr sz="1600">
                <a:latin typeface="Rubik"/>
                <a:ea typeface="Rubik"/>
                <a:cs typeface="Rubik"/>
                <a:sym typeface="Rubik"/>
              </a:defRPr>
            </a:lvl4pPr>
            <a:lvl5pPr lvl="4" rtl="0">
              <a:spcBef>
                <a:spcPts val="0"/>
              </a:spcBef>
              <a:spcAft>
                <a:spcPts val="0"/>
              </a:spcAft>
              <a:buNone/>
              <a:defRPr sz="1600">
                <a:latin typeface="Rubik"/>
                <a:ea typeface="Rubik"/>
                <a:cs typeface="Rubik"/>
                <a:sym typeface="Rubik"/>
              </a:defRPr>
            </a:lvl5pPr>
            <a:lvl6pPr lvl="5" rtl="0">
              <a:spcBef>
                <a:spcPts val="0"/>
              </a:spcBef>
              <a:spcAft>
                <a:spcPts val="0"/>
              </a:spcAft>
              <a:buNone/>
              <a:defRPr sz="1600">
                <a:latin typeface="Rubik"/>
                <a:ea typeface="Rubik"/>
                <a:cs typeface="Rubik"/>
                <a:sym typeface="Rubik"/>
              </a:defRPr>
            </a:lvl6pPr>
            <a:lvl7pPr lvl="6" rtl="0">
              <a:spcBef>
                <a:spcPts val="0"/>
              </a:spcBef>
              <a:spcAft>
                <a:spcPts val="0"/>
              </a:spcAft>
              <a:buNone/>
              <a:defRPr sz="1600">
                <a:latin typeface="Rubik"/>
                <a:ea typeface="Rubik"/>
                <a:cs typeface="Rubik"/>
                <a:sym typeface="Rubik"/>
              </a:defRPr>
            </a:lvl7pPr>
            <a:lvl8pPr lvl="7" rtl="0">
              <a:spcBef>
                <a:spcPts val="0"/>
              </a:spcBef>
              <a:spcAft>
                <a:spcPts val="0"/>
              </a:spcAft>
              <a:buNone/>
              <a:defRPr sz="1600">
                <a:latin typeface="Rubik"/>
                <a:ea typeface="Rubik"/>
                <a:cs typeface="Rubik"/>
                <a:sym typeface="Rubik"/>
              </a:defRPr>
            </a:lvl8pPr>
            <a:lvl9pPr lvl="8" rtl="0">
              <a:spcBef>
                <a:spcPts val="0"/>
              </a:spcBef>
              <a:spcAft>
                <a:spcPts val="0"/>
              </a:spcAft>
              <a:buNone/>
              <a:defRPr sz="1600">
                <a:latin typeface="Rubik"/>
                <a:ea typeface="Rubik"/>
                <a:cs typeface="Rubik"/>
                <a:sym typeface="Rubik"/>
              </a:defRPr>
            </a:lvl9pPr>
          </a:lstStyle>
          <a:p>
            <a:endParaRPr/>
          </a:p>
        </p:txBody>
      </p:sp>
      <p:sp>
        <p:nvSpPr>
          <p:cNvPr id="25" name="Google Shape;25;p6"/>
          <p:cNvSpPr txBox="1">
            <a:spLocks noGrp="1"/>
          </p:cNvSpPr>
          <p:nvPr>
            <p:ph type="title"/>
          </p:nvPr>
        </p:nvSpPr>
        <p:spPr>
          <a:xfrm>
            <a:off x="770067" y="1336733"/>
            <a:ext cx="11436400" cy="17000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None/>
              <a:defRPr sz="2667">
                <a:latin typeface="Rubik"/>
                <a:ea typeface="Rubik"/>
                <a:cs typeface="Rubik"/>
                <a:sym typeface="Rubik"/>
              </a:defRPr>
            </a:lvl1pPr>
            <a:lvl2pPr lvl="1">
              <a:spcBef>
                <a:spcPts val="0"/>
              </a:spcBef>
              <a:spcAft>
                <a:spcPts val="0"/>
              </a:spcAft>
              <a:buNone/>
              <a:defRPr sz="2667">
                <a:latin typeface="Rubik"/>
                <a:ea typeface="Rubik"/>
                <a:cs typeface="Rubik"/>
                <a:sym typeface="Rubik"/>
              </a:defRPr>
            </a:lvl2pPr>
            <a:lvl3pPr lvl="2">
              <a:spcBef>
                <a:spcPts val="0"/>
              </a:spcBef>
              <a:spcAft>
                <a:spcPts val="0"/>
              </a:spcAft>
              <a:buNone/>
              <a:defRPr sz="2667">
                <a:latin typeface="Rubik"/>
                <a:ea typeface="Rubik"/>
                <a:cs typeface="Rubik"/>
                <a:sym typeface="Rubik"/>
              </a:defRPr>
            </a:lvl3pPr>
            <a:lvl4pPr lvl="3">
              <a:spcBef>
                <a:spcPts val="0"/>
              </a:spcBef>
              <a:spcAft>
                <a:spcPts val="0"/>
              </a:spcAft>
              <a:buNone/>
              <a:defRPr sz="2667">
                <a:latin typeface="Rubik"/>
                <a:ea typeface="Rubik"/>
                <a:cs typeface="Rubik"/>
                <a:sym typeface="Rubik"/>
              </a:defRPr>
            </a:lvl4pPr>
            <a:lvl5pPr lvl="4">
              <a:spcBef>
                <a:spcPts val="0"/>
              </a:spcBef>
              <a:spcAft>
                <a:spcPts val="0"/>
              </a:spcAft>
              <a:buNone/>
              <a:defRPr sz="2667">
                <a:latin typeface="Rubik"/>
                <a:ea typeface="Rubik"/>
                <a:cs typeface="Rubik"/>
                <a:sym typeface="Rubik"/>
              </a:defRPr>
            </a:lvl5pPr>
            <a:lvl6pPr lvl="5">
              <a:spcBef>
                <a:spcPts val="0"/>
              </a:spcBef>
              <a:spcAft>
                <a:spcPts val="0"/>
              </a:spcAft>
              <a:buNone/>
              <a:defRPr sz="2667">
                <a:latin typeface="Rubik"/>
                <a:ea typeface="Rubik"/>
                <a:cs typeface="Rubik"/>
                <a:sym typeface="Rubik"/>
              </a:defRPr>
            </a:lvl6pPr>
            <a:lvl7pPr lvl="6">
              <a:spcBef>
                <a:spcPts val="0"/>
              </a:spcBef>
              <a:spcAft>
                <a:spcPts val="0"/>
              </a:spcAft>
              <a:buNone/>
              <a:defRPr sz="2667">
                <a:latin typeface="Rubik"/>
                <a:ea typeface="Rubik"/>
                <a:cs typeface="Rubik"/>
                <a:sym typeface="Rubik"/>
              </a:defRPr>
            </a:lvl7pPr>
            <a:lvl8pPr lvl="7">
              <a:spcBef>
                <a:spcPts val="0"/>
              </a:spcBef>
              <a:spcAft>
                <a:spcPts val="0"/>
              </a:spcAft>
              <a:buNone/>
              <a:defRPr sz="2667">
                <a:latin typeface="Rubik"/>
                <a:ea typeface="Rubik"/>
                <a:cs typeface="Rubik"/>
                <a:sym typeface="Rubik"/>
              </a:defRPr>
            </a:lvl8pPr>
            <a:lvl9pPr lvl="8">
              <a:spcBef>
                <a:spcPts val="0"/>
              </a:spcBef>
              <a:spcAft>
                <a:spcPts val="0"/>
              </a:spcAft>
              <a:buNone/>
              <a:defRPr sz="2667">
                <a:latin typeface="Rubik"/>
                <a:ea typeface="Rubik"/>
                <a:cs typeface="Rubik"/>
                <a:sym typeface="Rubik"/>
              </a:defRPr>
            </a:lvl9pPr>
          </a:lstStyle>
          <a:p>
            <a:endParaRPr/>
          </a:p>
        </p:txBody>
      </p:sp>
      <p:sp>
        <p:nvSpPr>
          <p:cNvPr id="26" name="Google Shape;26;p6"/>
          <p:cNvSpPr txBox="1">
            <a:spLocks noGrp="1"/>
          </p:cNvSpPr>
          <p:nvPr>
            <p:ph type="body" idx="2"/>
          </p:nvPr>
        </p:nvSpPr>
        <p:spPr>
          <a:xfrm>
            <a:off x="755667" y="3530700"/>
            <a:ext cx="11436400" cy="2295600"/>
          </a:xfrm>
          <a:prstGeom prst="rect">
            <a:avLst/>
          </a:prstGeom>
          <a:noFill/>
          <a:ln>
            <a:noFill/>
          </a:ln>
        </p:spPr>
        <p:txBody>
          <a:bodyPr spcFirstLastPara="1" wrap="square" lIns="91425" tIns="91425" rIns="91425" bIns="91425" anchor="t" anchorCtr="0">
            <a:noAutofit/>
          </a:bodyPr>
          <a:lstStyle>
            <a:lvl1pPr marL="609585" lvl="0" indent="-474121">
              <a:spcBef>
                <a:spcPts val="0"/>
              </a:spcBef>
              <a:spcAft>
                <a:spcPts val="0"/>
              </a:spcAft>
              <a:buSzPts val="2000"/>
              <a:buFont typeface="Lato"/>
              <a:buChar char="●"/>
              <a:defRPr sz="2667">
                <a:latin typeface="Lato"/>
                <a:ea typeface="Lato"/>
                <a:cs typeface="Lato"/>
                <a:sym typeface="Lato"/>
              </a:defRPr>
            </a:lvl1pPr>
            <a:lvl2pPr marL="1219170" lvl="1" indent="-474121">
              <a:spcBef>
                <a:spcPts val="0"/>
              </a:spcBef>
              <a:spcAft>
                <a:spcPts val="0"/>
              </a:spcAft>
              <a:buSzPts val="2000"/>
              <a:buFont typeface="Lato"/>
              <a:buChar char="○"/>
              <a:defRPr sz="2667">
                <a:latin typeface="Lato"/>
                <a:ea typeface="Lato"/>
                <a:cs typeface="Lato"/>
                <a:sym typeface="Lato"/>
              </a:defRPr>
            </a:lvl2pPr>
            <a:lvl3pPr marL="1828754" lvl="2" indent="-474121">
              <a:spcBef>
                <a:spcPts val="0"/>
              </a:spcBef>
              <a:spcAft>
                <a:spcPts val="0"/>
              </a:spcAft>
              <a:buSzPts val="2000"/>
              <a:buFont typeface="Lato"/>
              <a:buChar char="■"/>
              <a:defRPr sz="2667">
                <a:latin typeface="Lato"/>
                <a:ea typeface="Lato"/>
                <a:cs typeface="Lato"/>
                <a:sym typeface="Lato"/>
              </a:defRPr>
            </a:lvl3pPr>
            <a:lvl4pPr marL="2438339" lvl="3" indent="-474121">
              <a:spcBef>
                <a:spcPts val="0"/>
              </a:spcBef>
              <a:spcAft>
                <a:spcPts val="0"/>
              </a:spcAft>
              <a:buSzPts val="2000"/>
              <a:buFont typeface="Lato"/>
              <a:buChar char="●"/>
              <a:defRPr sz="2667">
                <a:latin typeface="Lato"/>
                <a:ea typeface="Lato"/>
                <a:cs typeface="Lato"/>
                <a:sym typeface="Lato"/>
              </a:defRPr>
            </a:lvl4pPr>
            <a:lvl5pPr marL="3047924" lvl="4" indent="-474121">
              <a:spcBef>
                <a:spcPts val="0"/>
              </a:spcBef>
              <a:spcAft>
                <a:spcPts val="0"/>
              </a:spcAft>
              <a:buSzPts val="2000"/>
              <a:buFont typeface="Lato"/>
              <a:buChar char="○"/>
              <a:defRPr sz="2667">
                <a:latin typeface="Lato"/>
                <a:ea typeface="Lato"/>
                <a:cs typeface="Lato"/>
                <a:sym typeface="Lato"/>
              </a:defRPr>
            </a:lvl5pPr>
            <a:lvl6pPr marL="3657509" lvl="5" indent="-474121">
              <a:spcBef>
                <a:spcPts val="0"/>
              </a:spcBef>
              <a:spcAft>
                <a:spcPts val="0"/>
              </a:spcAft>
              <a:buSzPts val="2000"/>
              <a:buFont typeface="Lato"/>
              <a:buChar char="■"/>
              <a:defRPr sz="2667">
                <a:latin typeface="Lato"/>
                <a:ea typeface="Lato"/>
                <a:cs typeface="Lato"/>
                <a:sym typeface="Lato"/>
              </a:defRPr>
            </a:lvl6pPr>
            <a:lvl7pPr marL="4267093" lvl="6" indent="-474121">
              <a:spcBef>
                <a:spcPts val="0"/>
              </a:spcBef>
              <a:spcAft>
                <a:spcPts val="0"/>
              </a:spcAft>
              <a:buSzPts val="2000"/>
              <a:buFont typeface="Lato"/>
              <a:buChar char="●"/>
              <a:defRPr sz="2667">
                <a:latin typeface="Lato"/>
                <a:ea typeface="Lato"/>
                <a:cs typeface="Lato"/>
                <a:sym typeface="Lato"/>
              </a:defRPr>
            </a:lvl7pPr>
            <a:lvl8pPr marL="4876678" lvl="7" indent="-474121">
              <a:spcBef>
                <a:spcPts val="0"/>
              </a:spcBef>
              <a:spcAft>
                <a:spcPts val="0"/>
              </a:spcAft>
              <a:buSzPts val="2000"/>
              <a:buFont typeface="Lato"/>
              <a:buChar char="○"/>
              <a:defRPr sz="2667">
                <a:latin typeface="Lato"/>
                <a:ea typeface="Lato"/>
                <a:cs typeface="Lato"/>
                <a:sym typeface="Lato"/>
              </a:defRPr>
            </a:lvl8pPr>
            <a:lvl9pPr marL="5486263" lvl="8" indent="-474121">
              <a:spcBef>
                <a:spcPts val="0"/>
              </a:spcBef>
              <a:spcAft>
                <a:spcPts val="0"/>
              </a:spcAft>
              <a:buSzPts val="2000"/>
              <a:buFont typeface="Lato"/>
              <a:buChar char="■"/>
              <a:defRPr sz="2667">
                <a:latin typeface="Lato"/>
                <a:ea typeface="Lato"/>
                <a:cs typeface="Lato"/>
                <a:sym typeface="Lato"/>
              </a:defRPr>
            </a:lvl9pPr>
          </a:lstStyle>
          <a:p>
            <a:endParaRPr/>
          </a:p>
        </p:txBody>
      </p:sp>
    </p:spTree>
    <p:extLst>
      <p:ext uri="{BB962C8B-B14F-4D97-AF65-F5344CB8AC3E}">
        <p14:creationId xmlns:p14="http://schemas.microsoft.com/office/powerpoint/2010/main" val="19248225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Directions Only">
  <p:cSld name="Directions Only">
    <p:spTree>
      <p:nvGrpSpPr>
        <p:cNvPr id="1" name="Shape 27"/>
        <p:cNvGrpSpPr/>
        <p:nvPr/>
      </p:nvGrpSpPr>
      <p:grpSpPr>
        <a:xfrm>
          <a:off x="0" y="0"/>
          <a:ext cx="0" cy="0"/>
          <a:chOff x="0" y="0"/>
          <a:chExt cx="0" cy="0"/>
        </a:xfrm>
      </p:grpSpPr>
      <p:sp>
        <p:nvSpPr>
          <p:cNvPr id="28" name="Google Shape;28;p7"/>
          <p:cNvSpPr txBox="1">
            <a:spLocks noGrp="1"/>
          </p:cNvSpPr>
          <p:nvPr>
            <p:ph type="subTitle" idx="1"/>
          </p:nvPr>
        </p:nvSpPr>
        <p:spPr>
          <a:xfrm>
            <a:off x="770067" y="261533"/>
            <a:ext cx="4852800" cy="431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None/>
              <a:defRPr sz="1600">
                <a:latin typeface="Rubik"/>
                <a:ea typeface="Rubik"/>
                <a:cs typeface="Rubik"/>
                <a:sym typeface="Rubik"/>
              </a:defRPr>
            </a:lvl1pPr>
            <a:lvl2pPr lvl="1" rtl="0">
              <a:spcBef>
                <a:spcPts val="0"/>
              </a:spcBef>
              <a:spcAft>
                <a:spcPts val="0"/>
              </a:spcAft>
              <a:buNone/>
              <a:defRPr sz="1600">
                <a:latin typeface="Rubik"/>
                <a:ea typeface="Rubik"/>
                <a:cs typeface="Rubik"/>
                <a:sym typeface="Rubik"/>
              </a:defRPr>
            </a:lvl2pPr>
            <a:lvl3pPr lvl="2" rtl="0">
              <a:spcBef>
                <a:spcPts val="0"/>
              </a:spcBef>
              <a:spcAft>
                <a:spcPts val="0"/>
              </a:spcAft>
              <a:buNone/>
              <a:defRPr sz="1600">
                <a:latin typeface="Rubik"/>
                <a:ea typeface="Rubik"/>
                <a:cs typeface="Rubik"/>
                <a:sym typeface="Rubik"/>
              </a:defRPr>
            </a:lvl3pPr>
            <a:lvl4pPr lvl="3" rtl="0">
              <a:spcBef>
                <a:spcPts val="0"/>
              </a:spcBef>
              <a:spcAft>
                <a:spcPts val="0"/>
              </a:spcAft>
              <a:buNone/>
              <a:defRPr sz="1600">
                <a:latin typeface="Rubik"/>
                <a:ea typeface="Rubik"/>
                <a:cs typeface="Rubik"/>
                <a:sym typeface="Rubik"/>
              </a:defRPr>
            </a:lvl4pPr>
            <a:lvl5pPr lvl="4" rtl="0">
              <a:spcBef>
                <a:spcPts val="0"/>
              </a:spcBef>
              <a:spcAft>
                <a:spcPts val="0"/>
              </a:spcAft>
              <a:buNone/>
              <a:defRPr sz="1600">
                <a:latin typeface="Rubik"/>
                <a:ea typeface="Rubik"/>
                <a:cs typeface="Rubik"/>
                <a:sym typeface="Rubik"/>
              </a:defRPr>
            </a:lvl5pPr>
            <a:lvl6pPr lvl="5" rtl="0">
              <a:spcBef>
                <a:spcPts val="0"/>
              </a:spcBef>
              <a:spcAft>
                <a:spcPts val="0"/>
              </a:spcAft>
              <a:buNone/>
              <a:defRPr sz="1600">
                <a:latin typeface="Rubik"/>
                <a:ea typeface="Rubik"/>
                <a:cs typeface="Rubik"/>
                <a:sym typeface="Rubik"/>
              </a:defRPr>
            </a:lvl6pPr>
            <a:lvl7pPr lvl="6" rtl="0">
              <a:spcBef>
                <a:spcPts val="0"/>
              </a:spcBef>
              <a:spcAft>
                <a:spcPts val="0"/>
              </a:spcAft>
              <a:buNone/>
              <a:defRPr sz="1600">
                <a:latin typeface="Rubik"/>
                <a:ea typeface="Rubik"/>
                <a:cs typeface="Rubik"/>
                <a:sym typeface="Rubik"/>
              </a:defRPr>
            </a:lvl7pPr>
            <a:lvl8pPr lvl="7" rtl="0">
              <a:spcBef>
                <a:spcPts val="0"/>
              </a:spcBef>
              <a:spcAft>
                <a:spcPts val="0"/>
              </a:spcAft>
              <a:buNone/>
              <a:defRPr sz="1600">
                <a:latin typeface="Rubik"/>
                <a:ea typeface="Rubik"/>
                <a:cs typeface="Rubik"/>
                <a:sym typeface="Rubik"/>
              </a:defRPr>
            </a:lvl8pPr>
            <a:lvl9pPr lvl="8" rtl="0">
              <a:spcBef>
                <a:spcPts val="0"/>
              </a:spcBef>
              <a:spcAft>
                <a:spcPts val="0"/>
              </a:spcAft>
              <a:buNone/>
              <a:defRPr sz="1600">
                <a:latin typeface="Rubik"/>
                <a:ea typeface="Rubik"/>
                <a:cs typeface="Rubik"/>
                <a:sym typeface="Rubik"/>
              </a:defRPr>
            </a:lvl9pPr>
          </a:lstStyle>
          <a:p>
            <a:endParaRPr/>
          </a:p>
        </p:txBody>
      </p:sp>
      <p:sp>
        <p:nvSpPr>
          <p:cNvPr id="29" name="Google Shape;29;p7"/>
          <p:cNvSpPr txBox="1">
            <a:spLocks noGrp="1"/>
          </p:cNvSpPr>
          <p:nvPr>
            <p:ph type="body" idx="2"/>
          </p:nvPr>
        </p:nvSpPr>
        <p:spPr>
          <a:xfrm>
            <a:off x="1517600" y="2361067"/>
            <a:ext cx="9156800" cy="2295600"/>
          </a:xfrm>
          <a:prstGeom prst="rect">
            <a:avLst/>
          </a:prstGeom>
          <a:noFill/>
          <a:ln>
            <a:noFill/>
          </a:ln>
        </p:spPr>
        <p:txBody>
          <a:bodyPr spcFirstLastPara="1" wrap="square" lIns="91425" tIns="91425" rIns="91425" bIns="91425" anchor="t" anchorCtr="0">
            <a:noAutofit/>
          </a:bodyPr>
          <a:lstStyle>
            <a:lvl1pPr marL="609585" lvl="0" indent="-474121" rtl="0">
              <a:spcBef>
                <a:spcPts val="0"/>
              </a:spcBef>
              <a:spcAft>
                <a:spcPts val="0"/>
              </a:spcAft>
              <a:buSzPts val="2000"/>
              <a:buFont typeface="Lato"/>
              <a:buChar char="●"/>
              <a:defRPr sz="2667">
                <a:latin typeface="Lato"/>
                <a:ea typeface="Lato"/>
                <a:cs typeface="Lato"/>
                <a:sym typeface="Lato"/>
              </a:defRPr>
            </a:lvl1pPr>
            <a:lvl2pPr marL="1219170" lvl="1" indent="-474121" rtl="0">
              <a:spcBef>
                <a:spcPts val="0"/>
              </a:spcBef>
              <a:spcAft>
                <a:spcPts val="0"/>
              </a:spcAft>
              <a:buSzPts val="2000"/>
              <a:buFont typeface="Lato"/>
              <a:buChar char="○"/>
              <a:defRPr sz="2667">
                <a:latin typeface="Lato"/>
                <a:ea typeface="Lato"/>
                <a:cs typeface="Lato"/>
                <a:sym typeface="Lato"/>
              </a:defRPr>
            </a:lvl2pPr>
            <a:lvl3pPr marL="1828754" lvl="2" indent="-474121" rtl="0">
              <a:spcBef>
                <a:spcPts val="0"/>
              </a:spcBef>
              <a:spcAft>
                <a:spcPts val="0"/>
              </a:spcAft>
              <a:buSzPts val="2000"/>
              <a:buFont typeface="Lato"/>
              <a:buChar char="■"/>
              <a:defRPr sz="2667">
                <a:latin typeface="Lato"/>
                <a:ea typeface="Lato"/>
                <a:cs typeface="Lato"/>
                <a:sym typeface="Lato"/>
              </a:defRPr>
            </a:lvl3pPr>
            <a:lvl4pPr marL="2438339" lvl="3" indent="-474121" rtl="0">
              <a:spcBef>
                <a:spcPts val="0"/>
              </a:spcBef>
              <a:spcAft>
                <a:spcPts val="0"/>
              </a:spcAft>
              <a:buSzPts val="2000"/>
              <a:buFont typeface="Lato"/>
              <a:buChar char="●"/>
              <a:defRPr sz="2667">
                <a:latin typeface="Lato"/>
                <a:ea typeface="Lato"/>
                <a:cs typeface="Lato"/>
                <a:sym typeface="Lato"/>
              </a:defRPr>
            </a:lvl4pPr>
            <a:lvl5pPr marL="3047924" lvl="4" indent="-474121" rtl="0">
              <a:spcBef>
                <a:spcPts val="0"/>
              </a:spcBef>
              <a:spcAft>
                <a:spcPts val="0"/>
              </a:spcAft>
              <a:buSzPts val="2000"/>
              <a:buFont typeface="Lato"/>
              <a:buChar char="○"/>
              <a:defRPr sz="2667">
                <a:latin typeface="Lato"/>
                <a:ea typeface="Lato"/>
                <a:cs typeface="Lato"/>
                <a:sym typeface="Lato"/>
              </a:defRPr>
            </a:lvl5pPr>
            <a:lvl6pPr marL="3657509" lvl="5" indent="-474121" rtl="0">
              <a:spcBef>
                <a:spcPts val="0"/>
              </a:spcBef>
              <a:spcAft>
                <a:spcPts val="0"/>
              </a:spcAft>
              <a:buSzPts val="2000"/>
              <a:buFont typeface="Lato"/>
              <a:buChar char="■"/>
              <a:defRPr sz="2667">
                <a:latin typeface="Lato"/>
                <a:ea typeface="Lato"/>
                <a:cs typeface="Lato"/>
                <a:sym typeface="Lato"/>
              </a:defRPr>
            </a:lvl6pPr>
            <a:lvl7pPr marL="4267093" lvl="6" indent="-474121" rtl="0">
              <a:spcBef>
                <a:spcPts val="0"/>
              </a:spcBef>
              <a:spcAft>
                <a:spcPts val="0"/>
              </a:spcAft>
              <a:buSzPts val="2000"/>
              <a:buFont typeface="Lato"/>
              <a:buChar char="●"/>
              <a:defRPr sz="2667">
                <a:latin typeface="Lato"/>
                <a:ea typeface="Lato"/>
                <a:cs typeface="Lato"/>
                <a:sym typeface="Lato"/>
              </a:defRPr>
            </a:lvl7pPr>
            <a:lvl8pPr marL="4876678" lvl="7" indent="-474121" rtl="0">
              <a:spcBef>
                <a:spcPts val="0"/>
              </a:spcBef>
              <a:spcAft>
                <a:spcPts val="0"/>
              </a:spcAft>
              <a:buSzPts val="2000"/>
              <a:buFont typeface="Lato"/>
              <a:buChar char="○"/>
              <a:defRPr sz="2667">
                <a:latin typeface="Lato"/>
                <a:ea typeface="Lato"/>
                <a:cs typeface="Lato"/>
                <a:sym typeface="Lato"/>
              </a:defRPr>
            </a:lvl8pPr>
            <a:lvl9pPr marL="5486263" lvl="8" indent="-474121" rtl="0">
              <a:spcBef>
                <a:spcPts val="0"/>
              </a:spcBef>
              <a:spcAft>
                <a:spcPts val="0"/>
              </a:spcAft>
              <a:buSzPts val="2000"/>
              <a:buFont typeface="Lato"/>
              <a:buChar char="■"/>
              <a:defRPr sz="2667">
                <a:latin typeface="Lato"/>
                <a:ea typeface="Lato"/>
                <a:cs typeface="Lato"/>
                <a:sym typeface="Lato"/>
              </a:defRPr>
            </a:lvl9pPr>
          </a:lstStyle>
          <a:p>
            <a:endParaRPr/>
          </a:p>
        </p:txBody>
      </p:sp>
      <p:sp>
        <p:nvSpPr>
          <p:cNvPr id="30" name="Google Shape;30;p7"/>
          <p:cNvSpPr txBox="1">
            <a:spLocks noGrp="1"/>
          </p:cNvSpPr>
          <p:nvPr>
            <p:ph type="title"/>
          </p:nvPr>
        </p:nvSpPr>
        <p:spPr>
          <a:xfrm>
            <a:off x="0" y="999667"/>
            <a:ext cx="12192000" cy="8280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None/>
              <a:defRPr sz="4000">
                <a:latin typeface="Rubik"/>
                <a:ea typeface="Rubik"/>
                <a:cs typeface="Rubik"/>
                <a:sym typeface="Rubik"/>
              </a:defRPr>
            </a:lvl1pPr>
            <a:lvl2pPr lvl="1" rtl="0">
              <a:spcBef>
                <a:spcPts val="0"/>
              </a:spcBef>
              <a:spcAft>
                <a:spcPts val="0"/>
              </a:spcAft>
              <a:buNone/>
              <a:defRPr sz="4000">
                <a:latin typeface="Rubik"/>
                <a:ea typeface="Rubik"/>
                <a:cs typeface="Rubik"/>
                <a:sym typeface="Rubik"/>
              </a:defRPr>
            </a:lvl2pPr>
            <a:lvl3pPr lvl="2" rtl="0">
              <a:spcBef>
                <a:spcPts val="0"/>
              </a:spcBef>
              <a:spcAft>
                <a:spcPts val="0"/>
              </a:spcAft>
              <a:buNone/>
              <a:defRPr sz="4000">
                <a:latin typeface="Rubik"/>
                <a:ea typeface="Rubik"/>
                <a:cs typeface="Rubik"/>
                <a:sym typeface="Rubik"/>
              </a:defRPr>
            </a:lvl3pPr>
            <a:lvl4pPr lvl="3" rtl="0">
              <a:spcBef>
                <a:spcPts val="0"/>
              </a:spcBef>
              <a:spcAft>
                <a:spcPts val="0"/>
              </a:spcAft>
              <a:buNone/>
              <a:defRPr sz="4000">
                <a:latin typeface="Rubik"/>
                <a:ea typeface="Rubik"/>
                <a:cs typeface="Rubik"/>
                <a:sym typeface="Rubik"/>
              </a:defRPr>
            </a:lvl4pPr>
            <a:lvl5pPr lvl="4" rtl="0">
              <a:spcBef>
                <a:spcPts val="0"/>
              </a:spcBef>
              <a:spcAft>
                <a:spcPts val="0"/>
              </a:spcAft>
              <a:buNone/>
              <a:defRPr sz="4000">
                <a:latin typeface="Rubik"/>
                <a:ea typeface="Rubik"/>
                <a:cs typeface="Rubik"/>
                <a:sym typeface="Rubik"/>
              </a:defRPr>
            </a:lvl5pPr>
            <a:lvl6pPr lvl="5" rtl="0">
              <a:spcBef>
                <a:spcPts val="0"/>
              </a:spcBef>
              <a:spcAft>
                <a:spcPts val="0"/>
              </a:spcAft>
              <a:buNone/>
              <a:defRPr sz="4000">
                <a:latin typeface="Rubik"/>
                <a:ea typeface="Rubik"/>
                <a:cs typeface="Rubik"/>
                <a:sym typeface="Rubik"/>
              </a:defRPr>
            </a:lvl6pPr>
            <a:lvl7pPr lvl="6" rtl="0">
              <a:spcBef>
                <a:spcPts val="0"/>
              </a:spcBef>
              <a:spcAft>
                <a:spcPts val="0"/>
              </a:spcAft>
              <a:buNone/>
              <a:defRPr sz="4000">
                <a:latin typeface="Rubik"/>
                <a:ea typeface="Rubik"/>
                <a:cs typeface="Rubik"/>
                <a:sym typeface="Rubik"/>
              </a:defRPr>
            </a:lvl7pPr>
            <a:lvl8pPr lvl="7" rtl="0">
              <a:spcBef>
                <a:spcPts val="0"/>
              </a:spcBef>
              <a:spcAft>
                <a:spcPts val="0"/>
              </a:spcAft>
              <a:buNone/>
              <a:defRPr sz="4000">
                <a:latin typeface="Rubik"/>
                <a:ea typeface="Rubik"/>
                <a:cs typeface="Rubik"/>
                <a:sym typeface="Rubik"/>
              </a:defRPr>
            </a:lvl8pPr>
            <a:lvl9pPr lvl="8" rtl="0">
              <a:spcBef>
                <a:spcPts val="0"/>
              </a:spcBef>
              <a:spcAft>
                <a:spcPts val="0"/>
              </a:spcAft>
              <a:buNone/>
              <a:defRPr sz="4000">
                <a:latin typeface="Rubik"/>
                <a:ea typeface="Rubik"/>
                <a:cs typeface="Rubik"/>
                <a:sym typeface="Rubik"/>
              </a:defRPr>
            </a:lvl9pPr>
          </a:lstStyle>
          <a:p>
            <a:endParaRPr/>
          </a:p>
        </p:txBody>
      </p:sp>
    </p:spTree>
    <p:extLst>
      <p:ext uri="{BB962C8B-B14F-4D97-AF65-F5344CB8AC3E}">
        <p14:creationId xmlns:p14="http://schemas.microsoft.com/office/powerpoint/2010/main" val="13417581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3 columns">
  <p:cSld name="3 columns">
    <p:spTree>
      <p:nvGrpSpPr>
        <p:cNvPr id="1" name="Shape 31"/>
        <p:cNvGrpSpPr/>
        <p:nvPr/>
      </p:nvGrpSpPr>
      <p:grpSpPr>
        <a:xfrm>
          <a:off x="0" y="0"/>
          <a:ext cx="0" cy="0"/>
          <a:chOff x="0" y="0"/>
          <a:chExt cx="0" cy="0"/>
        </a:xfrm>
      </p:grpSpPr>
      <p:cxnSp>
        <p:nvCxnSpPr>
          <p:cNvPr id="32" name="Google Shape;32;p8"/>
          <p:cNvCxnSpPr/>
          <p:nvPr/>
        </p:nvCxnSpPr>
        <p:spPr>
          <a:xfrm>
            <a:off x="4222337" y="2614467"/>
            <a:ext cx="0" cy="2993200"/>
          </a:xfrm>
          <a:prstGeom prst="straightConnector1">
            <a:avLst/>
          </a:prstGeom>
          <a:noFill/>
          <a:ln w="9525" cap="flat" cmpd="sng">
            <a:solidFill>
              <a:srgbClr val="999999"/>
            </a:solidFill>
            <a:prstDash val="solid"/>
            <a:round/>
            <a:headEnd type="none" w="med" len="med"/>
            <a:tailEnd type="none" w="med" len="med"/>
          </a:ln>
        </p:spPr>
      </p:cxnSp>
      <p:cxnSp>
        <p:nvCxnSpPr>
          <p:cNvPr id="33" name="Google Shape;33;p8"/>
          <p:cNvCxnSpPr/>
          <p:nvPr/>
        </p:nvCxnSpPr>
        <p:spPr>
          <a:xfrm>
            <a:off x="7969645" y="2614467"/>
            <a:ext cx="0" cy="2993200"/>
          </a:xfrm>
          <a:prstGeom prst="straightConnector1">
            <a:avLst/>
          </a:prstGeom>
          <a:noFill/>
          <a:ln w="9525" cap="flat" cmpd="sng">
            <a:solidFill>
              <a:srgbClr val="999999"/>
            </a:solidFill>
            <a:prstDash val="solid"/>
            <a:round/>
            <a:headEnd type="none" w="med" len="med"/>
            <a:tailEnd type="none" w="med" len="med"/>
          </a:ln>
        </p:spPr>
      </p:cxnSp>
      <p:sp>
        <p:nvSpPr>
          <p:cNvPr id="34" name="Google Shape;34;p8"/>
          <p:cNvSpPr txBox="1">
            <a:spLocks noGrp="1"/>
          </p:cNvSpPr>
          <p:nvPr>
            <p:ph type="title"/>
          </p:nvPr>
        </p:nvSpPr>
        <p:spPr>
          <a:xfrm>
            <a:off x="0" y="356067"/>
            <a:ext cx="12192000" cy="8280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None/>
              <a:defRPr sz="4000">
                <a:latin typeface="Rubik"/>
                <a:ea typeface="Rubik"/>
                <a:cs typeface="Rubik"/>
                <a:sym typeface="Rubik"/>
              </a:defRPr>
            </a:lvl1pPr>
            <a:lvl2pPr lvl="1" rtl="0">
              <a:spcBef>
                <a:spcPts val="0"/>
              </a:spcBef>
              <a:spcAft>
                <a:spcPts val="0"/>
              </a:spcAft>
              <a:buNone/>
              <a:defRPr sz="4000">
                <a:latin typeface="Rubik"/>
                <a:ea typeface="Rubik"/>
                <a:cs typeface="Rubik"/>
                <a:sym typeface="Rubik"/>
              </a:defRPr>
            </a:lvl2pPr>
            <a:lvl3pPr lvl="2" rtl="0">
              <a:spcBef>
                <a:spcPts val="0"/>
              </a:spcBef>
              <a:spcAft>
                <a:spcPts val="0"/>
              </a:spcAft>
              <a:buNone/>
              <a:defRPr sz="4000">
                <a:latin typeface="Rubik"/>
                <a:ea typeface="Rubik"/>
                <a:cs typeface="Rubik"/>
                <a:sym typeface="Rubik"/>
              </a:defRPr>
            </a:lvl3pPr>
            <a:lvl4pPr lvl="3" rtl="0">
              <a:spcBef>
                <a:spcPts val="0"/>
              </a:spcBef>
              <a:spcAft>
                <a:spcPts val="0"/>
              </a:spcAft>
              <a:buNone/>
              <a:defRPr sz="4000">
                <a:latin typeface="Rubik"/>
                <a:ea typeface="Rubik"/>
                <a:cs typeface="Rubik"/>
                <a:sym typeface="Rubik"/>
              </a:defRPr>
            </a:lvl4pPr>
            <a:lvl5pPr lvl="4" rtl="0">
              <a:spcBef>
                <a:spcPts val="0"/>
              </a:spcBef>
              <a:spcAft>
                <a:spcPts val="0"/>
              </a:spcAft>
              <a:buNone/>
              <a:defRPr sz="4000">
                <a:latin typeface="Rubik"/>
                <a:ea typeface="Rubik"/>
                <a:cs typeface="Rubik"/>
                <a:sym typeface="Rubik"/>
              </a:defRPr>
            </a:lvl5pPr>
            <a:lvl6pPr lvl="5" rtl="0">
              <a:spcBef>
                <a:spcPts val="0"/>
              </a:spcBef>
              <a:spcAft>
                <a:spcPts val="0"/>
              </a:spcAft>
              <a:buNone/>
              <a:defRPr sz="4000">
                <a:latin typeface="Rubik"/>
                <a:ea typeface="Rubik"/>
                <a:cs typeface="Rubik"/>
                <a:sym typeface="Rubik"/>
              </a:defRPr>
            </a:lvl6pPr>
            <a:lvl7pPr lvl="6" rtl="0">
              <a:spcBef>
                <a:spcPts val="0"/>
              </a:spcBef>
              <a:spcAft>
                <a:spcPts val="0"/>
              </a:spcAft>
              <a:buNone/>
              <a:defRPr sz="4000">
                <a:latin typeface="Rubik"/>
                <a:ea typeface="Rubik"/>
                <a:cs typeface="Rubik"/>
                <a:sym typeface="Rubik"/>
              </a:defRPr>
            </a:lvl7pPr>
            <a:lvl8pPr lvl="7" rtl="0">
              <a:spcBef>
                <a:spcPts val="0"/>
              </a:spcBef>
              <a:spcAft>
                <a:spcPts val="0"/>
              </a:spcAft>
              <a:buNone/>
              <a:defRPr sz="4000">
                <a:latin typeface="Rubik"/>
                <a:ea typeface="Rubik"/>
                <a:cs typeface="Rubik"/>
                <a:sym typeface="Rubik"/>
              </a:defRPr>
            </a:lvl8pPr>
            <a:lvl9pPr lvl="8" rtl="0">
              <a:spcBef>
                <a:spcPts val="0"/>
              </a:spcBef>
              <a:spcAft>
                <a:spcPts val="0"/>
              </a:spcAft>
              <a:buNone/>
              <a:defRPr sz="4000">
                <a:latin typeface="Rubik"/>
                <a:ea typeface="Rubik"/>
                <a:cs typeface="Rubik"/>
                <a:sym typeface="Rubik"/>
              </a:defRPr>
            </a:lvl9pPr>
          </a:lstStyle>
          <a:p>
            <a:endParaRPr/>
          </a:p>
        </p:txBody>
      </p:sp>
      <p:sp>
        <p:nvSpPr>
          <p:cNvPr id="35" name="Google Shape;35;p8"/>
          <p:cNvSpPr txBox="1">
            <a:spLocks noGrp="1"/>
          </p:cNvSpPr>
          <p:nvPr>
            <p:ph type="body" idx="1"/>
          </p:nvPr>
        </p:nvSpPr>
        <p:spPr>
          <a:xfrm>
            <a:off x="815484" y="2614467"/>
            <a:ext cx="3066400" cy="3139200"/>
          </a:xfrm>
          <a:prstGeom prst="rect">
            <a:avLst/>
          </a:prstGeom>
          <a:noFill/>
          <a:ln>
            <a:noFill/>
          </a:ln>
        </p:spPr>
        <p:txBody>
          <a:bodyPr spcFirstLastPara="1" wrap="square" lIns="91425" tIns="91425" rIns="91425" bIns="91425" anchor="t" anchorCtr="0">
            <a:noAutofit/>
          </a:bodyPr>
          <a:lstStyle>
            <a:lvl1pPr marL="609585" lvl="0" indent="-406390" rtl="0">
              <a:spcBef>
                <a:spcPts val="0"/>
              </a:spcBef>
              <a:spcAft>
                <a:spcPts val="0"/>
              </a:spcAft>
              <a:buSzPts val="1200"/>
              <a:buFont typeface="Lato"/>
              <a:buChar char="●"/>
              <a:defRPr sz="1600">
                <a:latin typeface="Lato"/>
                <a:ea typeface="Lato"/>
                <a:cs typeface="Lato"/>
                <a:sym typeface="Lato"/>
              </a:defRPr>
            </a:lvl1pPr>
            <a:lvl2pPr marL="1219170" lvl="1" indent="-423323" rtl="0">
              <a:spcBef>
                <a:spcPts val="0"/>
              </a:spcBef>
              <a:spcAft>
                <a:spcPts val="0"/>
              </a:spcAft>
              <a:buSzPts val="1400"/>
              <a:buChar char="○"/>
              <a:defRPr/>
            </a:lvl2pPr>
            <a:lvl3pPr marL="1828754" lvl="2" indent="-423323" rtl="0">
              <a:spcBef>
                <a:spcPts val="0"/>
              </a:spcBef>
              <a:spcAft>
                <a:spcPts val="0"/>
              </a:spcAft>
              <a:buSzPts val="1400"/>
              <a:buChar char="■"/>
              <a:defRPr/>
            </a:lvl3pPr>
            <a:lvl4pPr marL="2438339" lvl="3" indent="-423323" rtl="0">
              <a:spcBef>
                <a:spcPts val="0"/>
              </a:spcBef>
              <a:spcAft>
                <a:spcPts val="0"/>
              </a:spcAft>
              <a:buSzPts val="1400"/>
              <a:buChar char="●"/>
              <a:defRPr/>
            </a:lvl4pPr>
            <a:lvl5pPr marL="3047924" lvl="4" indent="-423323" rtl="0">
              <a:spcBef>
                <a:spcPts val="0"/>
              </a:spcBef>
              <a:spcAft>
                <a:spcPts val="0"/>
              </a:spcAft>
              <a:buSzPts val="1400"/>
              <a:buChar char="○"/>
              <a:defRPr/>
            </a:lvl5pPr>
            <a:lvl6pPr marL="3657509" lvl="5" indent="-423323" rtl="0">
              <a:spcBef>
                <a:spcPts val="0"/>
              </a:spcBef>
              <a:spcAft>
                <a:spcPts val="0"/>
              </a:spcAft>
              <a:buSzPts val="1400"/>
              <a:buChar char="■"/>
              <a:defRPr/>
            </a:lvl6pPr>
            <a:lvl7pPr marL="4267093" lvl="6" indent="-423323" rtl="0">
              <a:spcBef>
                <a:spcPts val="0"/>
              </a:spcBef>
              <a:spcAft>
                <a:spcPts val="0"/>
              </a:spcAft>
              <a:buSzPts val="1400"/>
              <a:buChar char="●"/>
              <a:defRPr/>
            </a:lvl7pPr>
            <a:lvl8pPr marL="4876678" lvl="7" indent="-423323" rtl="0">
              <a:spcBef>
                <a:spcPts val="0"/>
              </a:spcBef>
              <a:spcAft>
                <a:spcPts val="0"/>
              </a:spcAft>
              <a:buSzPts val="1400"/>
              <a:buChar char="○"/>
              <a:defRPr/>
            </a:lvl8pPr>
            <a:lvl9pPr marL="5486263" lvl="8" indent="-423323" rtl="0">
              <a:spcBef>
                <a:spcPts val="0"/>
              </a:spcBef>
              <a:spcAft>
                <a:spcPts val="0"/>
              </a:spcAft>
              <a:buSzPts val="1400"/>
              <a:buChar char="■"/>
              <a:defRPr/>
            </a:lvl9pPr>
          </a:lstStyle>
          <a:p>
            <a:endParaRPr/>
          </a:p>
        </p:txBody>
      </p:sp>
      <p:sp>
        <p:nvSpPr>
          <p:cNvPr id="36" name="Google Shape;36;p8"/>
          <p:cNvSpPr txBox="1">
            <a:spLocks noGrp="1"/>
          </p:cNvSpPr>
          <p:nvPr>
            <p:ph type="body" idx="2"/>
          </p:nvPr>
        </p:nvSpPr>
        <p:spPr>
          <a:xfrm>
            <a:off x="4562792" y="2614467"/>
            <a:ext cx="3066400" cy="3139200"/>
          </a:xfrm>
          <a:prstGeom prst="rect">
            <a:avLst/>
          </a:prstGeom>
          <a:noFill/>
          <a:ln>
            <a:noFill/>
          </a:ln>
        </p:spPr>
        <p:txBody>
          <a:bodyPr spcFirstLastPara="1" wrap="square" lIns="91425" tIns="91425" rIns="91425" bIns="91425" anchor="t" anchorCtr="0">
            <a:noAutofit/>
          </a:bodyPr>
          <a:lstStyle>
            <a:lvl1pPr marL="609585" lvl="0" indent="-406390" rtl="0">
              <a:spcBef>
                <a:spcPts val="0"/>
              </a:spcBef>
              <a:spcAft>
                <a:spcPts val="0"/>
              </a:spcAft>
              <a:buSzPts val="1200"/>
              <a:buFont typeface="Lato"/>
              <a:buChar char="●"/>
              <a:defRPr sz="1600">
                <a:latin typeface="Lato"/>
                <a:ea typeface="Lato"/>
                <a:cs typeface="Lato"/>
                <a:sym typeface="Lato"/>
              </a:defRPr>
            </a:lvl1pPr>
            <a:lvl2pPr marL="1219170" lvl="1" indent="-423323" rtl="0">
              <a:spcBef>
                <a:spcPts val="0"/>
              </a:spcBef>
              <a:spcAft>
                <a:spcPts val="0"/>
              </a:spcAft>
              <a:buSzPts val="1400"/>
              <a:buChar char="○"/>
              <a:defRPr/>
            </a:lvl2pPr>
            <a:lvl3pPr marL="1828754" lvl="2" indent="-423323" rtl="0">
              <a:spcBef>
                <a:spcPts val="0"/>
              </a:spcBef>
              <a:spcAft>
                <a:spcPts val="0"/>
              </a:spcAft>
              <a:buSzPts val="1400"/>
              <a:buChar char="■"/>
              <a:defRPr/>
            </a:lvl3pPr>
            <a:lvl4pPr marL="2438339" lvl="3" indent="-423323" rtl="0">
              <a:spcBef>
                <a:spcPts val="0"/>
              </a:spcBef>
              <a:spcAft>
                <a:spcPts val="0"/>
              </a:spcAft>
              <a:buSzPts val="1400"/>
              <a:buChar char="●"/>
              <a:defRPr/>
            </a:lvl4pPr>
            <a:lvl5pPr marL="3047924" lvl="4" indent="-423323" rtl="0">
              <a:spcBef>
                <a:spcPts val="0"/>
              </a:spcBef>
              <a:spcAft>
                <a:spcPts val="0"/>
              </a:spcAft>
              <a:buSzPts val="1400"/>
              <a:buChar char="○"/>
              <a:defRPr/>
            </a:lvl5pPr>
            <a:lvl6pPr marL="3657509" lvl="5" indent="-423323" rtl="0">
              <a:spcBef>
                <a:spcPts val="0"/>
              </a:spcBef>
              <a:spcAft>
                <a:spcPts val="0"/>
              </a:spcAft>
              <a:buSzPts val="1400"/>
              <a:buChar char="■"/>
              <a:defRPr/>
            </a:lvl6pPr>
            <a:lvl7pPr marL="4267093" lvl="6" indent="-423323" rtl="0">
              <a:spcBef>
                <a:spcPts val="0"/>
              </a:spcBef>
              <a:spcAft>
                <a:spcPts val="0"/>
              </a:spcAft>
              <a:buSzPts val="1400"/>
              <a:buChar char="●"/>
              <a:defRPr/>
            </a:lvl7pPr>
            <a:lvl8pPr marL="4876678" lvl="7" indent="-423323" rtl="0">
              <a:spcBef>
                <a:spcPts val="0"/>
              </a:spcBef>
              <a:spcAft>
                <a:spcPts val="0"/>
              </a:spcAft>
              <a:buSzPts val="1400"/>
              <a:buChar char="○"/>
              <a:defRPr/>
            </a:lvl8pPr>
            <a:lvl9pPr marL="5486263" lvl="8" indent="-423323" rtl="0">
              <a:spcBef>
                <a:spcPts val="0"/>
              </a:spcBef>
              <a:spcAft>
                <a:spcPts val="0"/>
              </a:spcAft>
              <a:buSzPts val="1400"/>
              <a:buChar char="■"/>
              <a:defRPr/>
            </a:lvl9pPr>
          </a:lstStyle>
          <a:p>
            <a:endParaRPr/>
          </a:p>
        </p:txBody>
      </p:sp>
      <p:sp>
        <p:nvSpPr>
          <p:cNvPr id="37" name="Google Shape;37;p8"/>
          <p:cNvSpPr txBox="1">
            <a:spLocks noGrp="1"/>
          </p:cNvSpPr>
          <p:nvPr>
            <p:ph type="body" idx="3"/>
          </p:nvPr>
        </p:nvSpPr>
        <p:spPr>
          <a:xfrm>
            <a:off x="8310100" y="2614467"/>
            <a:ext cx="3066400" cy="3139200"/>
          </a:xfrm>
          <a:prstGeom prst="rect">
            <a:avLst/>
          </a:prstGeom>
          <a:noFill/>
          <a:ln>
            <a:noFill/>
          </a:ln>
        </p:spPr>
        <p:txBody>
          <a:bodyPr spcFirstLastPara="1" wrap="square" lIns="91425" tIns="91425" rIns="91425" bIns="91425" anchor="t" anchorCtr="0">
            <a:noAutofit/>
          </a:bodyPr>
          <a:lstStyle>
            <a:lvl1pPr marL="609585" lvl="0" indent="-406390" rtl="0">
              <a:spcBef>
                <a:spcPts val="0"/>
              </a:spcBef>
              <a:spcAft>
                <a:spcPts val="0"/>
              </a:spcAft>
              <a:buSzPts val="1200"/>
              <a:buFont typeface="Lato"/>
              <a:buChar char="●"/>
              <a:defRPr sz="1600">
                <a:latin typeface="Lato"/>
                <a:ea typeface="Lato"/>
                <a:cs typeface="Lato"/>
                <a:sym typeface="Lato"/>
              </a:defRPr>
            </a:lvl1pPr>
            <a:lvl2pPr marL="1219170" lvl="1" indent="-423323" rtl="0">
              <a:spcBef>
                <a:spcPts val="0"/>
              </a:spcBef>
              <a:spcAft>
                <a:spcPts val="0"/>
              </a:spcAft>
              <a:buSzPts val="1400"/>
              <a:buChar char="○"/>
              <a:defRPr/>
            </a:lvl2pPr>
            <a:lvl3pPr marL="1828754" lvl="2" indent="-423323" rtl="0">
              <a:spcBef>
                <a:spcPts val="0"/>
              </a:spcBef>
              <a:spcAft>
                <a:spcPts val="0"/>
              </a:spcAft>
              <a:buSzPts val="1400"/>
              <a:buChar char="■"/>
              <a:defRPr/>
            </a:lvl3pPr>
            <a:lvl4pPr marL="2438339" lvl="3" indent="-423323" rtl="0">
              <a:spcBef>
                <a:spcPts val="0"/>
              </a:spcBef>
              <a:spcAft>
                <a:spcPts val="0"/>
              </a:spcAft>
              <a:buSzPts val="1400"/>
              <a:buChar char="●"/>
              <a:defRPr/>
            </a:lvl4pPr>
            <a:lvl5pPr marL="3047924" lvl="4" indent="-423323" rtl="0">
              <a:spcBef>
                <a:spcPts val="0"/>
              </a:spcBef>
              <a:spcAft>
                <a:spcPts val="0"/>
              </a:spcAft>
              <a:buSzPts val="1400"/>
              <a:buChar char="○"/>
              <a:defRPr/>
            </a:lvl5pPr>
            <a:lvl6pPr marL="3657509" lvl="5" indent="-423323" rtl="0">
              <a:spcBef>
                <a:spcPts val="0"/>
              </a:spcBef>
              <a:spcAft>
                <a:spcPts val="0"/>
              </a:spcAft>
              <a:buSzPts val="1400"/>
              <a:buChar char="■"/>
              <a:defRPr/>
            </a:lvl6pPr>
            <a:lvl7pPr marL="4267093" lvl="6" indent="-423323" rtl="0">
              <a:spcBef>
                <a:spcPts val="0"/>
              </a:spcBef>
              <a:spcAft>
                <a:spcPts val="0"/>
              </a:spcAft>
              <a:buSzPts val="1400"/>
              <a:buChar char="●"/>
              <a:defRPr/>
            </a:lvl7pPr>
            <a:lvl8pPr marL="4876678" lvl="7" indent="-423323" rtl="0">
              <a:spcBef>
                <a:spcPts val="0"/>
              </a:spcBef>
              <a:spcAft>
                <a:spcPts val="0"/>
              </a:spcAft>
              <a:buSzPts val="1400"/>
              <a:buChar char="○"/>
              <a:defRPr/>
            </a:lvl8pPr>
            <a:lvl9pPr marL="5486263" lvl="8" indent="-423323" rtl="0">
              <a:spcBef>
                <a:spcPts val="0"/>
              </a:spcBef>
              <a:spcAft>
                <a:spcPts val="0"/>
              </a:spcAft>
              <a:buSzPts val="1400"/>
              <a:buChar char="■"/>
              <a:defRPr/>
            </a:lvl9pPr>
          </a:lstStyle>
          <a:p>
            <a:endParaRPr/>
          </a:p>
        </p:txBody>
      </p:sp>
      <p:sp>
        <p:nvSpPr>
          <p:cNvPr id="38" name="Google Shape;38;p8"/>
          <p:cNvSpPr txBox="1">
            <a:spLocks noGrp="1"/>
          </p:cNvSpPr>
          <p:nvPr>
            <p:ph type="subTitle" idx="4"/>
          </p:nvPr>
        </p:nvSpPr>
        <p:spPr>
          <a:xfrm>
            <a:off x="815500" y="1645433"/>
            <a:ext cx="3066400" cy="7264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None/>
              <a:defRPr sz="4533">
                <a:latin typeface="Rubik Medium"/>
                <a:ea typeface="Rubik Medium"/>
                <a:cs typeface="Rubik Medium"/>
                <a:sym typeface="Rubik Medium"/>
              </a:defRPr>
            </a:lvl1pPr>
            <a:lvl2pPr lvl="1">
              <a:spcBef>
                <a:spcPts val="0"/>
              </a:spcBef>
              <a:spcAft>
                <a:spcPts val="0"/>
              </a:spcAft>
              <a:buNone/>
              <a:defRPr/>
            </a:lvl2pPr>
            <a:lvl3pPr lvl="2">
              <a:spcBef>
                <a:spcPts val="0"/>
              </a:spcBef>
              <a:spcAft>
                <a:spcPts val="0"/>
              </a:spcAft>
              <a:buNone/>
              <a:defRPr/>
            </a:lvl3pPr>
            <a:lvl4pPr lvl="3">
              <a:spcBef>
                <a:spcPts val="0"/>
              </a:spcBef>
              <a:spcAft>
                <a:spcPts val="0"/>
              </a:spcAft>
              <a:buNone/>
              <a:defRPr/>
            </a:lvl4pPr>
            <a:lvl5pPr lvl="4">
              <a:spcBef>
                <a:spcPts val="0"/>
              </a:spcBef>
              <a:spcAft>
                <a:spcPts val="0"/>
              </a:spcAft>
              <a:buNone/>
              <a:defRPr/>
            </a:lvl5pPr>
            <a:lvl6pPr lvl="5">
              <a:spcBef>
                <a:spcPts val="0"/>
              </a:spcBef>
              <a:spcAft>
                <a:spcPts val="0"/>
              </a:spcAft>
              <a:buNone/>
              <a:defRPr/>
            </a:lvl6pPr>
            <a:lvl7pPr lvl="6">
              <a:spcBef>
                <a:spcPts val="0"/>
              </a:spcBef>
              <a:spcAft>
                <a:spcPts val="0"/>
              </a:spcAft>
              <a:buNone/>
              <a:defRPr/>
            </a:lvl7pPr>
            <a:lvl8pPr lvl="7">
              <a:spcBef>
                <a:spcPts val="0"/>
              </a:spcBef>
              <a:spcAft>
                <a:spcPts val="0"/>
              </a:spcAft>
              <a:buNone/>
              <a:defRPr/>
            </a:lvl8pPr>
            <a:lvl9pPr lvl="8">
              <a:spcBef>
                <a:spcPts val="0"/>
              </a:spcBef>
              <a:spcAft>
                <a:spcPts val="0"/>
              </a:spcAft>
              <a:buNone/>
              <a:defRPr/>
            </a:lvl9pPr>
          </a:lstStyle>
          <a:p>
            <a:endParaRPr/>
          </a:p>
        </p:txBody>
      </p:sp>
      <p:sp>
        <p:nvSpPr>
          <p:cNvPr id="39" name="Google Shape;39;p8"/>
          <p:cNvSpPr txBox="1">
            <a:spLocks noGrp="1"/>
          </p:cNvSpPr>
          <p:nvPr>
            <p:ph type="subTitle" idx="5"/>
          </p:nvPr>
        </p:nvSpPr>
        <p:spPr>
          <a:xfrm>
            <a:off x="4562800" y="1645433"/>
            <a:ext cx="3066400" cy="7264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None/>
              <a:defRPr sz="4533">
                <a:latin typeface="Rubik Medium"/>
                <a:ea typeface="Rubik Medium"/>
                <a:cs typeface="Rubik Medium"/>
                <a:sym typeface="Rubik Medium"/>
              </a:defRPr>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40" name="Google Shape;40;p8"/>
          <p:cNvSpPr txBox="1">
            <a:spLocks noGrp="1"/>
          </p:cNvSpPr>
          <p:nvPr>
            <p:ph type="subTitle" idx="6"/>
          </p:nvPr>
        </p:nvSpPr>
        <p:spPr>
          <a:xfrm>
            <a:off x="8310100" y="1645433"/>
            <a:ext cx="3066400" cy="7264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None/>
              <a:defRPr sz="4533">
                <a:latin typeface="Rubik Medium"/>
                <a:ea typeface="Rubik Medium"/>
                <a:cs typeface="Rubik Medium"/>
                <a:sym typeface="Rubik Medium"/>
              </a:defRPr>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Tree>
    <p:extLst>
      <p:ext uri="{BB962C8B-B14F-4D97-AF65-F5344CB8AC3E}">
        <p14:creationId xmlns:p14="http://schemas.microsoft.com/office/powerpoint/2010/main" val="28317351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Video Only">
  <p:cSld name="Video Only">
    <p:spTree>
      <p:nvGrpSpPr>
        <p:cNvPr id="1" name="Shape 41"/>
        <p:cNvGrpSpPr/>
        <p:nvPr/>
      </p:nvGrpSpPr>
      <p:grpSpPr>
        <a:xfrm>
          <a:off x="0" y="0"/>
          <a:ext cx="0" cy="0"/>
          <a:chOff x="0" y="0"/>
          <a:chExt cx="0" cy="0"/>
        </a:xfrm>
      </p:grpSpPr>
      <p:sp>
        <p:nvSpPr>
          <p:cNvPr id="42" name="Google Shape;42;p9"/>
          <p:cNvSpPr txBox="1">
            <a:spLocks noGrp="1"/>
          </p:cNvSpPr>
          <p:nvPr>
            <p:ph type="title"/>
          </p:nvPr>
        </p:nvSpPr>
        <p:spPr>
          <a:xfrm>
            <a:off x="0" y="693133"/>
            <a:ext cx="12192000" cy="8280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None/>
              <a:defRPr sz="4000">
                <a:latin typeface="Rubik"/>
                <a:ea typeface="Rubik"/>
                <a:cs typeface="Rubik"/>
                <a:sym typeface="Rubik"/>
              </a:defRPr>
            </a:lvl1pPr>
            <a:lvl2pPr lvl="1" rtl="0">
              <a:spcBef>
                <a:spcPts val="0"/>
              </a:spcBef>
              <a:spcAft>
                <a:spcPts val="0"/>
              </a:spcAft>
              <a:buNone/>
              <a:defRPr sz="4000">
                <a:latin typeface="Rubik"/>
                <a:ea typeface="Rubik"/>
                <a:cs typeface="Rubik"/>
                <a:sym typeface="Rubik"/>
              </a:defRPr>
            </a:lvl2pPr>
            <a:lvl3pPr lvl="2" rtl="0">
              <a:spcBef>
                <a:spcPts val="0"/>
              </a:spcBef>
              <a:spcAft>
                <a:spcPts val="0"/>
              </a:spcAft>
              <a:buNone/>
              <a:defRPr sz="4000">
                <a:latin typeface="Rubik"/>
                <a:ea typeface="Rubik"/>
                <a:cs typeface="Rubik"/>
                <a:sym typeface="Rubik"/>
              </a:defRPr>
            </a:lvl3pPr>
            <a:lvl4pPr lvl="3" rtl="0">
              <a:spcBef>
                <a:spcPts val="0"/>
              </a:spcBef>
              <a:spcAft>
                <a:spcPts val="0"/>
              </a:spcAft>
              <a:buNone/>
              <a:defRPr sz="4000">
                <a:latin typeface="Rubik"/>
                <a:ea typeface="Rubik"/>
                <a:cs typeface="Rubik"/>
                <a:sym typeface="Rubik"/>
              </a:defRPr>
            </a:lvl4pPr>
            <a:lvl5pPr lvl="4" rtl="0">
              <a:spcBef>
                <a:spcPts val="0"/>
              </a:spcBef>
              <a:spcAft>
                <a:spcPts val="0"/>
              </a:spcAft>
              <a:buNone/>
              <a:defRPr sz="4000">
                <a:latin typeface="Rubik"/>
                <a:ea typeface="Rubik"/>
                <a:cs typeface="Rubik"/>
                <a:sym typeface="Rubik"/>
              </a:defRPr>
            </a:lvl5pPr>
            <a:lvl6pPr lvl="5" rtl="0">
              <a:spcBef>
                <a:spcPts val="0"/>
              </a:spcBef>
              <a:spcAft>
                <a:spcPts val="0"/>
              </a:spcAft>
              <a:buNone/>
              <a:defRPr sz="4000">
                <a:latin typeface="Rubik"/>
                <a:ea typeface="Rubik"/>
                <a:cs typeface="Rubik"/>
                <a:sym typeface="Rubik"/>
              </a:defRPr>
            </a:lvl6pPr>
            <a:lvl7pPr lvl="6" rtl="0">
              <a:spcBef>
                <a:spcPts val="0"/>
              </a:spcBef>
              <a:spcAft>
                <a:spcPts val="0"/>
              </a:spcAft>
              <a:buNone/>
              <a:defRPr sz="4000">
                <a:latin typeface="Rubik"/>
                <a:ea typeface="Rubik"/>
                <a:cs typeface="Rubik"/>
                <a:sym typeface="Rubik"/>
              </a:defRPr>
            </a:lvl7pPr>
            <a:lvl8pPr lvl="7" rtl="0">
              <a:spcBef>
                <a:spcPts val="0"/>
              </a:spcBef>
              <a:spcAft>
                <a:spcPts val="0"/>
              </a:spcAft>
              <a:buNone/>
              <a:defRPr sz="4000">
                <a:latin typeface="Rubik"/>
                <a:ea typeface="Rubik"/>
                <a:cs typeface="Rubik"/>
                <a:sym typeface="Rubik"/>
              </a:defRPr>
            </a:lvl8pPr>
            <a:lvl9pPr lvl="8" rtl="0">
              <a:spcBef>
                <a:spcPts val="0"/>
              </a:spcBef>
              <a:spcAft>
                <a:spcPts val="0"/>
              </a:spcAft>
              <a:buNone/>
              <a:defRPr sz="4000">
                <a:latin typeface="Rubik"/>
                <a:ea typeface="Rubik"/>
                <a:cs typeface="Rubik"/>
                <a:sym typeface="Rubik"/>
              </a:defRPr>
            </a:lvl9pPr>
          </a:lstStyle>
          <a:p>
            <a:endParaRPr/>
          </a:p>
        </p:txBody>
      </p:sp>
      <p:sp>
        <p:nvSpPr>
          <p:cNvPr id="43" name="Google Shape;43;p9"/>
          <p:cNvSpPr txBox="1">
            <a:spLocks noGrp="1"/>
          </p:cNvSpPr>
          <p:nvPr>
            <p:ph type="subTitle" idx="1"/>
          </p:nvPr>
        </p:nvSpPr>
        <p:spPr>
          <a:xfrm>
            <a:off x="770067" y="261533"/>
            <a:ext cx="4852800" cy="431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None/>
              <a:defRPr sz="1600">
                <a:latin typeface="Rubik"/>
                <a:ea typeface="Rubik"/>
                <a:cs typeface="Rubik"/>
                <a:sym typeface="Rubik"/>
              </a:defRPr>
            </a:lvl1pPr>
            <a:lvl2pPr lvl="1" rtl="0">
              <a:spcBef>
                <a:spcPts val="0"/>
              </a:spcBef>
              <a:spcAft>
                <a:spcPts val="0"/>
              </a:spcAft>
              <a:buNone/>
              <a:defRPr sz="1600">
                <a:latin typeface="Rubik"/>
                <a:ea typeface="Rubik"/>
                <a:cs typeface="Rubik"/>
                <a:sym typeface="Rubik"/>
              </a:defRPr>
            </a:lvl2pPr>
            <a:lvl3pPr lvl="2" rtl="0">
              <a:spcBef>
                <a:spcPts val="0"/>
              </a:spcBef>
              <a:spcAft>
                <a:spcPts val="0"/>
              </a:spcAft>
              <a:buNone/>
              <a:defRPr sz="1600">
                <a:latin typeface="Rubik"/>
                <a:ea typeface="Rubik"/>
                <a:cs typeface="Rubik"/>
                <a:sym typeface="Rubik"/>
              </a:defRPr>
            </a:lvl3pPr>
            <a:lvl4pPr lvl="3" rtl="0">
              <a:spcBef>
                <a:spcPts val="0"/>
              </a:spcBef>
              <a:spcAft>
                <a:spcPts val="0"/>
              </a:spcAft>
              <a:buNone/>
              <a:defRPr sz="1600">
                <a:latin typeface="Rubik"/>
                <a:ea typeface="Rubik"/>
                <a:cs typeface="Rubik"/>
                <a:sym typeface="Rubik"/>
              </a:defRPr>
            </a:lvl4pPr>
            <a:lvl5pPr lvl="4" rtl="0">
              <a:spcBef>
                <a:spcPts val="0"/>
              </a:spcBef>
              <a:spcAft>
                <a:spcPts val="0"/>
              </a:spcAft>
              <a:buNone/>
              <a:defRPr sz="1600">
                <a:latin typeface="Rubik"/>
                <a:ea typeface="Rubik"/>
                <a:cs typeface="Rubik"/>
                <a:sym typeface="Rubik"/>
              </a:defRPr>
            </a:lvl5pPr>
            <a:lvl6pPr lvl="5" rtl="0">
              <a:spcBef>
                <a:spcPts val="0"/>
              </a:spcBef>
              <a:spcAft>
                <a:spcPts val="0"/>
              </a:spcAft>
              <a:buNone/>
              <a:defRPr sz="1600">
                <a:latin typeface="Rubik"/>
                <a:ea typeface="Rubik"/>
                <a:cs typeface="Rubik"/>
                <a:sym typeface="Rubik"/>
              </a:defRPr>
            </a:lvl6pPr>
            <a:lvl7pPr lvl="6" rtl="0">
              <a:spcBef>
                <a:spcPts val="0"/>
              </a:spcBef>
              <a:spcAft>
                <a:spcPts val="0"/>
              </a:spcAft>
              <a:buNone/>
              <a:defRPr sz="1600">
                <a:latin typeface="Rubik"/>
                <a:ea typeface="Rubik"/>
                <a:cs typeface="Rubik"/>
                <a:sym typeface="Rubik"/>
              </a:defRPr>
            </a:lvl7pPr>
            <a:lvl8pPr lvl="7" rtl="0">
              <a:spcBef>
                <a:spcPts val="0"/>
              </a:spcBef>
              <a:spcAft>
                <a:spcPts val="0"/>
              </a:spcAft>
              <a:buNone/>
              <a:defRPr sz="1600">
                <a:latin typeface="Rubik"/>
                <a:ea typeface="Rubik"/>
                <a:cs typeface="Rubik"/>
                <a:sym typeface="Rubik"/>
              </a:defRPr>
            </a:lvl8pPr>
            <a:lvl9pPr lvl="8" rtl="0">
              <a:spcBef>
                <a:spcPts val="0"/>
              </a:spcBef>
              <a:spcAft>
                <a:spcPts val="0"/>
              </a:spcAft>
              <a:buNone/>
              <a:defRPr sz="1600">
                <a:latin typeface="Rubik"/>
                <a:ea typeface="Rubik"/>
                <a:cs typeface="Rubik"/>
                <a:sym typeface="Rubik"/>
              </a:defRPr>
            </a:lvl9pPr>
          </a:lstStyle>
          <a:p>
            <a:endParaRPr/>
          </a:p>
        </p:txBody>
      </p:sp>
    </p:spTree>
    <p:extLst>
      <p:ext uri="{BB962C8B-B14F-4D97-AF65-F5344CB8AC3E}">
        <p14:creationId xmlns:p14="http://schemas.microsoft.com/office/powerpoint/2010/main" val="5652355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44"/>
        <p:cNvGrpSpPr/>
        <p:nvPr/>
      </p:nvGrpSpPr>
      <p:grpSpPr>
        <a:xfrm>
          <a:off x="0" y="0"/>
          <a:ext cx="0" cy="0"/>
          <a:chOff x="0" y="0"/>
          <a:chExt cx="0" cy="0"/>
        </a:xfrm>
      </p:grpSpPr>
      <p:sp>
        <p:nvSpPr>
          <p:cNvPr id="45" name="Google Shape;45;p10"/>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rtl="0">
              <a:spcBef>
                <a:spcPts val="0"/>
              </a:spcBef>
              <a:spcAft>
                <a:spcPts val="0"/>
              </a:spcAft>
              <a:buSzPts val="5200"/>
              <a:buChar char="●"/>
              <a:defRPr sz="6933"/>
            </a:lvl1pPr>
            <a:lvl2pPr lvl="1" algn="ctr" rtl="0">
              <a:spcBef>
                <a:spcPts val="0"/>
              </a:spcBef>
              <a:spcAft>
                <a:spcPts val="0"/>
              </a:spcAft>
              <a:buSzPts val="5200"/>
              <a:buChar char="○"/>
              <a:defRPr sz="6933"/>
            </a:lvl2pPr>
            <a:lvl3pPr lvl="2" algn="ctr" rtl="0">
              <a:spcBef>
                <a:spcPts val="0"/>
              </a:spcBef>
              <a:spcAft>
                <a:spcPts val="0"/>
              </a:spcAft>
              <a:buSzPts val="5200"/>
              <a:buChar char="■"/>
              <a:defRPr sz="6933"/>
            </a:lvl3pPr>
            <a:lvl4pPr lvl="3" algn="ctr" rtl="0">
              <a:spcBef>
                <a:spcPts val="0"/>
              </a:spcBef>
              <a:spcAft>
                <a:spcPts val="0"/>
              </a:spcAft>
              <a:buSzPts val="5200"/>
              <a:buChar char="●"/>
              <a:defRPr sz="6933"/>
            </a:lvl4pPr>
            <a:lvl5pPr lvl="4" algn="ctr" rtl="0">
              <a:spcBef>
                <a:spcPts val="0"/>
              </a:spcBef>
              <a:spcAft>
                <a:spcPts val="0"/>
              </a:spcAft>
              <a:buSzPts val="5200"/>
              <a:buChar char="○"/>
              <a:defRPr sz="6933"/>
            </a:lvl5pPr>
            <a:lvl6pPr lvl="5" algn="ctr" rtl="0">
              <a:spcBef>
                <a:spcPts val="0"/>
              </a:spcBef>
              <a:spcAft>
                <a:spcPts val="0"/>
              </a:spcAft>
              <a:buSzPts val="5200"/>
              <a:buChar char="■"/>
              <a:defRPr sz="6933"/>
            </a:lvl6pPr>
            <a:lvl7pPr lvl="6" algn="ctr" rtl="0">
              <a:spcBef>
                <a:spcPts val="0"/>
              </a:spcBef>
              <a:spcAft>
                <a:spcPts val="0"/>
              </a:spcAft>
              <a:buSzPts val="5200"/>
              <a:buChar char="●"/>
              <a:defRPr sz="6933"/>
            </a:lvl7pPr>
            <a:lvl8pPr lvl="7" algn="ctr" rtl="0">
              <a:spcBef>
                <a:spcPts val="0"/>
              </a:spcBef>
              <a:spcAft>
                <a:spcPts val="0"/>
              </a:spcAft>
              <a:buSzPts val="5200"/>
              <a:buChar char="○"/>
              <a:defRPr sz="6933"/>
            </a:lvl8pPr>
            <a:lvl9pPr lvl="8" algn="ctr" rtl="0">
              <a:spcBef>
                <a:spcPts val="0"/>
              </a:spcBef>
              <a:spcAft>
                <a:spcPts val="0"/>
              </a:spcAft>
              <a:buSzPts val="5200"/>
              <a:buChar char="■"/>
              <a:defRPr sz="6933"/>
            </a:lvl9pPr>
          </a:lstStyle>
          <a:p>
            <a:endParaRPr/>
          </a:p>
        </p:txBody>
      </p:sp>
      <p:sp>
        <p:nvSpPr>
          <p:cNvPr id="46" name="Google Shape;46;p10"/>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47" name="Google Shape;47;p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56500149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image" Target="../media/image4.png"/><Relationship Id="rId5" Type="http://schemas.openxmlformats.org/officeDocument/2006/relationships/slideLayout" Target="../slideLayouts/slideLayout10.xml"/><Relationship Id="rId10" Type="http://schemas.openxmlformats.org/officeDocument/2006/relationships/theme" Target="../theme/theme2.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03BDA4-D578-4750-8052-AD42805188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A2FF77-383A-49B4-AD9F-360EC0A7D8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83AF95-505D-4D8E-921B-4B4A9D7A01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C91268-1211-48B9-8B77-FE344675B2C8}" type="datetimeFigureOut">
              <a:rPr lang="en-GB" smtClean="0"/>
              <a:t>04/02/2026</a:t>
            </a:fld>
            <a:endParaRPr lang="en-GB"/>
          </a:p>
        </p:txBody>
      </p:sp>
      <p:sp>
        <p:nvSpPr>
          <p:cNvPr id="5" name="Footer Placeholder 4">
            <a:extLst>
              <a:ext uri="{FF2B5EF4-FFF2-40B4-BE49-F238E27FC236}">
                <a16:creationId xmlns:a16="http://schemas.microsoft.com/office/drawing/2014/main" id="{741150F7-4567-4C0F-ABAF-30519D7C0A8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AEC3DC8-6A17-41F0-B1D3-59AC9F342A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CCC859-1D34-4719-A88B-FF940B5A3B6E}" type="slidenum">
              <a:rPr lang="en-GB" smtClean="0"/>
              <a:t>‹#›</a:t>
            </a:fld>
            <a:endParaRPr lang="en-GB"/>
          </a:p>
        </p:txBody>
      </p:sp>
    </p:spTree>
    <p:extLst>
      <p:ext uri="{BB962C8B-B14F-4D97-AF65-F5344CB8AC3E}">
        <p14:creationId xmlns:p14="http://schemas.microsoft.com/office/powerpoint/2010/main" val="803607888"/>
      </p:ext>
    </p:extLst>
  </p:cSld>
  <p:clrMap bg1="lt1" tx1="dk1" bg2="lt2" tx2="dk2" accent1="accent1" accent2="accent2" accent3="accent3" accent4="accent4" accent5="accent5" accent6="accent6" hlink="hlink" folHlink="folHlink"/>
  <p:sldLayoutIdLst>
    <p:sldLayoutId id="2147483650" r:id="rId1"/>
    <p:sldLayoutId id="2147483660" r:id="rId2"/>
    <p:sldLayoutId id="2147483663" r:id="rId3"/>
    <p:sldLayoutId id="2147483666" r:id="rId4"/>
    <p:sldLayoutId id="2147483667"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pic>
        <p:nvPicPr>
          <p:cNvPr id="6" name="Google Shape;6;p1"/>
          <p:cNvPicPr preferRelativeResize="0"/>
          <p:nvPr/>
        </p:nvPicPr>
        <p:blipFill rotWithShape="1">
          <a:blip r:embed="rId11">
            <a:alphaModFix/>
          </a:blip>
          <a:srcRect/>
          <a:stretch/>
        </p:blipFill>
        <p:spPr>
          <a:xfrm>
            <a:off x="8635834" y="6356834"/>
            <a:ext cx="3376583" cy="320367"/>
          </a:xfrm>
          <a:prstGeom prst="rect">
            <a:avLst/>
          </a:prstGeom>
          <a:noFill/>
          <a:ln>
            <a:noFill/>
          </a:ln>
        </p:spPr>
      </p:pic>
      <p:sp>
        <p:nvSpPr>
          <p:cNvPr id="7" name="Google Shape;7;p1"/>
          <p:cNvSpPr txBox="1"/>
          <p:nvPr/>
        </p:nvSpPr>
        <p:spPr>
          <a:xfrm>
            <a:off x="830033" y="6293600"/>
            <a:ext cx="6702000" cy="446800"/>
          </a:xfrm>
          <a:prstGeom prst="rect">
            <a:avLst/>
          </a:prstGeom>
          <a:noFill/>
          <a:ln>
            <a:noFill/>
          </a:ln>
        </p:spPr>
        <p:txBody>
          <a:bodyPr spcFirstLastPara="1" wrap="square" lIns="121900" tIns="121900" rIns="121900" bIns="121900" anchor="t" anchorCtr="0">
            <a:noAutofit/>
          </a:bodyPr>
          <a:lstStyle/>
          <a:p>
            <a:pPr marL="0" lvl="0" indent="0" algn="l" rtl="0">
              <a:spcBef>
                <a:spcPts val="0"/>
              </a:spcBef>
              <a:spcAft>
                <a:spcPts val="0"/>
              </a:spcAft>
              <a:buNone/>
            </a:pPr>
            <a:r>
              <a:rPr lang="en" sz="1067" b="1">
                <a:solidFill>
                  <a:srgbClr val="999999"/>
                </a:solidFill>
                <a:latin typeface="Lato"/>
                <a:ea typeface="Lato"/>
                <a:cs typeface="Lato"/>
                <a:sym typeface="Lato"/>
              </a:rPr>
              <a:t>commonsense.org/education/uk/digital-citizenship/resources</a:t>
            </a:r>
            <a:r>
              <a:rPr lang="en" sz="1067">
                <a:solidFill>
                  <a:srgbClr val="999999"/>
                </a:solidFill>
                <a:latin typeface="Lato"/>
                <a:ea typeface="Lato"/>
                <a:cs typeface="Lato"/>
                <a:sym typeface="Lato"/>
              </a:rPr>
              <a:t> </a:t>
            </a:r>
            <a:endParaRPr sz="800">
              <a:solidFill>
                <a:srgbClr val="999999"/>
              </a:solidFill>
              <a:latin typeface="Lato"/>
              <a:ea typeface="Lato"/>
              <a:cs typeface="Lato"/>
              <a:sym typeface="Lato"/>
            </a:endParaRPr>
          </a:p>
          <a:p>
            <a:pPr marL="0" lvl="0" indent="0" algn="l" rtl="0">
              <a:spcBef>
                <a:spcPts val="0"/>
              </a:spcBef>
              <a:spcAft>
                <a:spcPts val="0"/>
              </a:spcAft>
              <a:buNone/>
            </a:pPr>
            <a:r>
              <a:rPr lang="en" sz="800">
                <a:solidFill>
                  <a:srgbClr val="999999"/>
                </a:solidFill>
                <a:highlight>
                  <a:srgbClr val="FFFFFF"/>
                </a:highlight>
                <a:latin typeface="Lato"/>
                <a:ea typeface="Lato"/>
                <a:cs typeface="Lato"/>
                <a:sym typeface="Lato"/>
              </a:rPr>
              <a:t>Shareable with attribution for noncommercial use. Remixing is permitted.</a:t>
            </a:r>
            <a:endParaRPr sz="800">
              <a:solidFill>
                <a:srgbClr val="999999"/>
              </a:solidFill>
              <a:latin typeface="Lato"/>
              <a:ea typeface="Lato"/>
              <a:cs typeface="Lato"/>
              <a:sym typeface="Lato"/>
            </a:endParaRPr>
          </a:p>
        </p:txBody>
      </p:sp>
      <p:pic>
        <p:nvPicPr>
          <p:cNvPr id="8" name="Google Shape;8;p1"/>
          <p:cNvPicPr preferRelativeResize="0"/>
          <p:nvPr/>
        </p:nvPicPr>
        <p:blipFill rotWithShape="1">
          <a:blip r:embed="rId12">
            <a:alphaModFix/>
          </a:blip>
          <a:srcRect l="357" r="357"/>
          <a:stretch/>
        </p:blipFill>
        <p:spPr>
          <a:xfrm>
            <a:off x="179433" y="6447969"/>
            <a:ext cx="650600" cy="229267"/>
          </a:xfrm>
          <a:prstGeom prst="rect">
            <a:avLst/>
          </a:prstGeom>
          <a:noFill/>
          <a:ln>
            <a:noFill/>
          </a:ln>
        </p:spPr>
      </p:pic>
      <p:sp>
        <p:nvSpPr>
          <p:cNvPr id="9" name="Google Shape;9;p1"/>
          <p:cNvSpPr/>
          <p:nvPr/>
        </p:nvSpPr>
        <p:spPr>
          <a:xfrm>
            <a:off x="0" y="6208900"/>
            <a:ext cx="12192000" cy="12800"/>
          </a:xfrm>
          <a:prstGeom prst="rect">
            <a:avLst/>
          </a:prstGeom>
          <a:solidFill>
            <a:srgbClr val="D9D9D9"/>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4101574141"/>
      </p:ext>
    </p:extLst>
  </p:cSld>
  <p:clrMap bg1="lt1" tx1="dk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jpe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jpeg"/><Relationship Id="rId9" Type="http://schemas.openxmlformats.org/officeDocument/2006/relationships/image" Target="../media/image12.png"/></Relationships>
</file>

<file path=ppt/slides/_rels/slide2.xml.rels><?xml version="1.0" encoding="UTF-8" standalone="yes"?>
<Relationships xmlns="http://schemas.openxmlformats.org/package/2006/relationships"><Relationship Id="rId8" Type="http://schemas.openxmlformats.org/officeDocument/2006/relationships/hyperlink" Target="https://learning.nspcc.org.uk/media/ylbobz5i/young-people-experiences-sextortion.pdf" TargetMode="External"/><Relationship Id="rId13" Type="http://schemas.openxmlformats.org/officeDocument/2006/relationships/image" Target="../media/image1.png"/><Relationship Id="rId18" Type="http://schemas.openxmlformats.org/officeDocument/2006/relationships/image" Target="../media/image21.png"/><Relationship Id="rId3" Type="http://schemas.openxmlformats.org/officeDocument/2006/relationships/hyperlink" Target="https://www.ofcom.org.uk/siteassets/resources/documents/research-and-data/media-literacy-research/children/childrens-media-use-and-attitudes-report-2025/childrens-media-literacy-report-2025.pdf?v=396621" TargetMode="External"/><Relationship Id="rId7" Type="http://schemas.openxmlformats.org/officeDocument/2006/relationships/hyperlink" Target="https://www.gambleaware.org/media/hbcp3qgd/exploring-the-lived-experience-and-views-of-gambling-among-children-and-young-people_final_0.pdf" TargetMode="External"/><Relationship Id="rId12" Type="http://schemas.openxmlformats.org/officeDocument/2006/relationships/image" Target="../media/image16.png"/><Relationship Id="rId17" Type="http://schemas.openxmlformats.org/officeDocument/2006/relationships/image" Target="../media/image20.png"/><Relationship Id="rId2" Type="http://schemas.openxmlformats.org/officeDocument/2006/relationships/notesSlide" Target="../notesSlides/notesSlide2.xml"/><Relationship Id="rId16"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hyperlink" Target="https://www.iwf.org.uk/annual-data-insights-report-2024/" TargetMode="External"/><Relationship Id="rId11" Type="http://schemas.openxmlformats.org/officeDocument/2006/relationships/hyperlink" Target="https://revealingreality.co.uk/wp-content/uploads/2023/06/Revealing-Reality_Anti-social-Media_06-06-23.pdf" TargetMode="External"/><Relationship Id="rId5" Type="http://schemas.openxmlformats.org/officeDocument/2006/relationships/hyperlink" Target="https://www.ofcom.org.uk/media-use-and-attitudes/media-habits-children/children-and-parents-media-use-and-attitudes-report-2025--interactive-data" TargetMode="External"/><Relationship Id="rId15" Type="http://schemas.openxmlformats.org/officeDocument/2006/relationships/image" Target="../media/image18.png"/><Relationship Id="rId10" Type="http://schemas.openxmlformats.org/officeDocument/2006/relationships/hyperlink" Target="https://www.childrenscommissioner.gov.uk/resource/pornography-and-harmful-sexual-behaviour/" TargetMode="External"/><Relationship Id="rId4" Type="http://schemas.openxmlformats.org/officeDocument/2006/relationships/hyperlink" Target="https://www.ofcom.org.uk/siteassets/resources/documents/research-and-data/online-research/keeping-children-safe-online/childrens-online-user-ages/2025-april/chart-pack.pdf?v=395531" TargetMode="External"/><Relationship Id="rId9" Type="http://schemas.openxmlformats.org/officeDocument/2006/relationships/hyperlink" Target="https://www.iwf.org.uk/annual-report-2023/" TargetMode="External"/><Relationship Id="rId14" Type="http://schemas.openxmlformats.org/officeDocument/2006/relationships/image" Target="../media/image17.png"/></Relationships>
</file>

<file path=ppt/slides/_rels/slide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hyperlink" Target="https://parents.thorn.org/discussion-guides/" TargetMode="External"/><Relationship Id="rId3" Type="http://schemas.openxmlformats.org/officeDocument/2006/relationships/hyperlink" Target="https://www.lgfl.net/online-safety/resource-centre?s=16" TargetMode="External"/><Relationship Id="rId7"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image" Target="../media/image31.png"/><Relationship Id="rId5" Type="http://schemas.openxmlformats.org/officeDocument/2006/relationships/image" Target="../media/image27.png"/><Relationship Id="rId10" Type="http://schemas.openxmlformats.org/officeDocument/2006/relationships/image" Target="../media/image30.png"/><Relationship Id="rId4" Type="http://schemas.openxmlformats.org/officeDocument/2006/relationships/image" Target="../media/image26.png"/><Relationship Id="rId9" Type="http://schemas.openxmlformats.org/officeDocument/2006/relationships/image" Target="../media/image29.png"/></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chart" Target="../charts/chart1.xml"/></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hyperlink" Target="https://drive.google.com/uc?export=download&amp;id=1-E_5IiDOfw3EQBPQgbGe9f2Qy3T7o_ny"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37.png"/></Relationships>
</file>

<file path=ppt/slides/_rels/slide17.xml.rels><?xml version="1.0" encoding="UTF-8" standalone="yes"?>
<Relationships xmlns="http://schemas.openxmlformats.org/package/2006/relationships"><Relationship Id="rId3" Type="http://schemas.openxmlformats.org/officeDocument/2006/relationships/hyperlink" Target="https://parentsafe.lgfl.net/digital-family-agreement"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39.png"/><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14.jpeg"/></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22.xml.rels><?xml version="1.0" encoding="UTF-8" standalone="yes"?>
<Relationships xmlns="http://schemas.openxmlformats.org/package/2006/relationships"><Relationship Id="rId3" Type="http://schemas.openxmlformats.org/officeDocument/2006/relationships/hyperlink" Target="http://www.internetmatters.org/parental-controls/"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44.png"/></Relationships>
</file>

<file path=ppt/slides/_rels/slide2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46.png"/><Relationship Id="rId7" Type="http://schemas.openxmlformats.org/officeDocument/2006/relationships/hyperlink" Target="https://www.internetmatters.org/parental-controls/smartphones-and-other-devices/windows-11-parental-controls/"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hyperlink" Target="https://www.internetmatters.org/parental-controls/smartphones-and-other-devices/apple-iphone-and-ipad-parental-control-guide/" TargetMode="External"/><Relationship Id="rId5" Type="http://schemas.openxmlformats.org/officeDocument/2006/relationships/hyperlink" Target="https://www.internetmatters.org/parental-controls/smartphones-and-other-devices/google-family-link/" TargetMode="External"/><Relationship Id="rId4" Type="http://schemas.openxmlformats.org/officeDocument/2006/relationships/hyperlink" Target="https://parentsafe.lgfl.net/"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6.xml.rels><?xml version="1.0" encoding="UTF-8" standalone="yes"?>
<Relationships xmlns="http://schemas.openxmlformats.org/package/2006/relationships"><Relationship Id="rId2" Type="http://schemas.openxmlformats.org/officeDocument/2006/relationships/hyperlink" Target="https://www.commonsensemedia.org/videos/devicefreedinner-attention-funny-or-die" TargetMode="Externa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hyperlink" Target="https://parentsafe.lgfl.net/"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48.png"/></Relationships>
</file>

<file path=ppt/slides/_rels/slide2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14.jpeg"/></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31.xml.rels><?xml version="1.0" encoding="UTF-8" standalone="yes"?>
<Relationships xmlns="http://schemas.openxmlformats.org/package/2006/relationships"><Relationship Id="rId3" Type="http://schemas.openxmlformats.org/officeDocument/2006/relationships/hyperlink" Target="https://www.lgfl.net/online-safety/resource-centre?s=32"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51.png"/><Relationship Id="rId4" Type="http://schemas.openxmlformats.org/officeDocument/2006/relationships/image" Target="../media/image14.jpeg"/></Relationships>
</file>

<file path=ppt/slides/_rels/slide3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3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53.jpe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video" Target="https://www.youtube.com/embed/BpT8vFn6_eA?feature=oembed" TargetMode="External"/><Relationship Id="rId5" Type="http://schemas.openxmlformats.org/officeDocument/2006/relationships/hyperlink" Target="https://youtu.be/BpT8vFn6_eA" TargetMode="External"/><Relationship Id="rId4" Type="http://schemas.openxmlformats.org/officeDocument/2006/relationships/image" Target="../media/image55.png"/></Relationships>
</file>

<file path=ppt/slides/_rels/slide3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hyperlink" Target="https://www.internetmatters.org/resources/whatsapp-safety-a-how-to-guide-for-parents/#whatsapp-safety-tips"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s://www.nspcc.org.uk/keeping-children-safe/online-safety/online-safety-blog/2023-01-12-is-whatsapp-safe-for-my-child/"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57.png"/><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8.png"/><Relationship Id="rId7"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hyperlink" Target="http://www.commonsensemedia.org/" TargetMode="External"/><Relationship Id="rId5" Type="http://schemas.openxmlformats.org/officeDocument/2006/relationships/image" Target="../media/image60.png"/><Relationship Id="rId4" Type="http://schemas.openxmlformats.org/officeDocument/2006/relationships/image" Target="../media/image59.png"/></Relationships>
</file>

<file path=ppt/slides/_rels/slide4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hyperlink" Target="https://www.lgfl.net/online-safety/resource-centre?s=16" TargetMode="External"/></Relationships>
</file>

<file path=ppt/slides/_rels/slide42.xml.rels><?xml version="1.0" encoding="UTF-8" standalone="yes"?>
<Relationships xmlns="http://schemas.openxmlformats.org/package/2006/relationships"><Relationship Id="rId3" Type="http://schemas.openxmlformats.org/officeDocument/2006/relationships/hyperlink" Target="https://www.lgfl.net/online-safety/resource-centre?s=16"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62.png"/><Relationship Id="rId4" Type="http://schemas.openxmlformats.org/officeDocument/2006/relationships/image" Target="../media/image14.jpeg"/></Relationships>
</file>

<file path=ppt/slides/_rels/slide43.xml.rels><?xml version="1.0" encoding="UTF-8" standalone="yes"?>
<Relationships xmlns="http://schemas.openxmlformats.org/package/2006/relationships"><Relationship Id="rId3" Type="http://schemas.openxmlformats.org/officeDocument/2006/relationships/hyperlink" Target="https://www.gambleaware.org/media/hbcp3qgd/exploring-the-lived-experience-and-views-of-gambling-among-children-and-young-people_final_0.pdf" TargetMode="External"/><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63.png"/><Relationship Id="rId5" Type="http://schemas.openxmlformats.org/officeDocument/2006/relationships/image" Target="../media/image10.png"/><Relationship Id="rId4" Type="http://schemas.openxmlformats.org/officeDocument/2006/relationships/image" Target="../media/image14.jpeg"/></Relationships>
</file>

<file path=ppt/slides/_rels/slide44.xml.rels><?xml version="1.0" encoding="UTF-8" standalone="yes"?>
<Relationships xmlns="http://schemas.openxmlformats.org/package/2006/relationships"><Relationship Id="rId3" Type="http://schemas.openxmlformats.org/officeDocument/2006/relationships/hyperlink" Target="https://www.lgfl.net/online-safety/resource-centre?s=16" TargetMode="External"/><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hyperlink" Target="https://parentzone.org.uk/article/pegi-games-ratings#:~:text=The%20UK%20uses%20the%20PEGI,about%20how%20PEGI%20classifies%20games" TargetMode="External"/><Relationship Id="rId5" Type="http://schemas.openxmlformats.org/officeDocument/2006/relationships/image" Target="../media/image10.png"/><Relationship Id="rId4" Type="http://schemas.openxmlformats.org/officeDocument/2006/relationships/hyperlink" Target="https://pegi.info/"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4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8.xml.rels><?xml version="1.0" encoding="UTF-8" standalone="yes"?>
<Relationships xmlns="http://schemas.openxmlformats.org/package/2006/relationships"><Relationship Id="rId3" Type="http://schemas.openxmlformats.org/officeDocument/2006/relationships/hyperlink" Target="https://www.lgfl.net/online-safety/resource-centre?s=5" TargetMode="External"/><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66.png"/></Relationships>
</file>

<file path=ppt/slides/_rels/slide49.xml.rels><?xml version="1.0" encoding="UTF-8" standalone="yes"?>
<Relationships xmlns="http://schemas.openxmlformats.org/package/2006/relationships"><Relationship Id="rId3" Type="http://schemas.openxmlformats.org/officeDocument/2006/relationships/hyperlink" Target="https://www.internetmatters.org/parental-controls/social-media/" TargetMode="External"/><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68.png"/><Relationship Id="rId4" Type="http://schemas.openxmlformats.org/officeDocument/2006/relationships/image" Target="../media/image67.png"/></Relationships>
</file>

<file path=ppt/slides/_rels/slide50.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51.xml"/><Relationship Id="rId1" Type="http://schemas.openxmlformats.org/officeDocument/2006/relationships/slideLayout" Target="../slideLayouts/slideLayout6.xml"/><Relationship Id="rId5" Type="http://schemas.openxmlformats.org/officeDocument/2006/relationships/image" Target="../media/image72.png"/><Relationship Id="rId4" Type="http://schemas.openxmlformats.org/officeDocument/2006/relationships/image" Target="../media/image71.png"/></Relationships>
</file>

<file path=ppt/slides/_rels/slide53.xml.rels><?xml version="1.0" encoding="UTF-8" standalone="yes"?>
<Relationships xmlns="http://schemas.openxmlformats.org/package/2006/relationships"><Relationship Id="rId3" Type="http://schemas.openxmlformats.org/officeDocument/2006/relationships/image" Target="../media/image73.png"/><Relationship Id="rId7" Type="http://schemas.openxmlformats.org/officeDocument/2006/relationships/image" Target="../media/image76.png"/><Relationship Id="rId2" Type="http://schemas.openxmlformats.org/officeDocument/2006/relationships/notesSlide" Target="../notesSlides/notesSlide52.xml"/><Relationship Id="rId1" Type="http://schemas.openxmlformats.org/officeDocument/2006/relationships/slideLayout" Target="../slideLayouts/slideLayout2.xml"/><Relationship Id="rId6" Type="http://schemas.openxmlformats.org/officeDocument/2006/relationships/hyperlink" Target="https://www.lgfl.net/online-safety/resource-centre?s=5" TargetMode="External"/><Relationship Id="rId5" Type="http://schemas.openxmlformats.org/officeDocument/2006/relationships/image" Target="../media/image75.png"/><Relationship Id="rId4" Type="http://schemas.openxmlformats.org/officeDocument/2006/relationships/image" Target="../media/image74.png"/></Relationships>
</file>

<file path=ppt/slides/_rels/slide5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55.xml.rels><?xml version="1.0" encoding="UTF-8" standalone="yes"?>
<Relationships xmlns="http://schemas.openxmlformats.org/package/2006/relationships"><Relationship Id="rId3" Type="http://schemas.openxmlformats.org/officeDocument/2006/relationships/hyperlink" Target="https://parentsafe.lgfl.net/digital-family-agreement" TargetMode="External"/><Relationship Id="rId2" Type="http://schemas.openxmlformats.org/officeDocument/2006/relationships/notesSlide" Target="../notesSlides/notesSlide54.xml"/><Relationship Id="rId1" Type="http://schemas.openxmlformats.org/officeDocument/2006/relationships/slideLayout" Target="../slideLayouts/slideLayout2.xml"/><Relationship Id="rId4" Type="http://schemas.openxmlformats.org/officeDocument/2006/relationships/image" Target="../media/image77.gif"/></Relationships>
</file>

<file path=ppt/slides/_rels/slide5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hyperlink" Target="https://www.lgfl.net/online-safety/resource-centre?s=16" TargetMode="External"/><Relationship Id="rId7" Type="http://schemas.openxmlformats.org/officeDocument/2006/relationships/image" Target="../media/image28.png"/><Relationship Id="rId2" Type="http://schemas.openxmlformats.org/officeDocument/2006/relationships/notesSlide" Target="../notesSlides/notesSlide55.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27.png"/><Relationship Id="rId10" Type="http://schemas.openxmlformats.org/officeDocument/2006/relationships/image" Target="../media/image31.png"/><Relationship Id="rId4" Type="http://schemas.openxmlformats.org/officeDocument/2006/relationships/image" Target="../media/image26.png"/><Relationship Id="rId9" Type="http://schemas.openxmlformats.org/officeDocument/2006/relationships/image" Target="../media/image30.png"/></Relationships>
</file>

<file path=ppt/slides/_rels/slide5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7.xml"/><Relationship Id="rId1" Type="http://schemas.openxmlformats.org/officeDocument/2006/relationships/slideLayout" Target="../slideLayouts/slideLayout2.xml"/><Relationship Id="rId4" Type="http://schemas.openxmlformats.org/officeDocument/2006/relationships/hyperlink" Target="https://parentsafe.lgfl.net/digital-family-agreement" TargetMode="Externa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71CA2F4E-D38E-54FC-30D9-B0AE0B18E38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BEADDC60-7F1D-233E-6A52-FB8EB3E59C38}"/>
              </a:ext>
            </a:extLst>
          </p:cNvPr>
          <p:cNvSpPr/>
          <p:nvPr/>
        </p:nvSpPr>
        <p:spPr>
          <a:xfrm>
            <a:off x="-2" y="-13159"/>
            <a:ext cx="12172581" cy="1298392"/>
          </a:xfrm>
          <a:prstGeom prst="rect">
            <a:avLst/>
          </a:prstGeom>
        </p:spPr>
        <p:style>
          <a:lnRef idx="2">
            <a:schemeClr val="dk1">
              <a:shade val="15000"/>
            </a:schemeClr>
          </a:lnRef>
          <a:fillRef idx="1">
            <a:schemeClr val="dk1"/>
          </a:fillRef>
          <a:effectRef idx="0">
            <a:schemeClr val="dk1"/>
          </a:effectRef>
          <a:fontRef idx="minor">
            <a:schemeClr val="lt1"/>
          </a:fontRef>
        </p:style>
        <p:txBody>
          <a:bodyPr vert="horz" lIns="91440" tIns="45720" rIns="91440" bIns="45720" rtlCol="0" anchor="b">
            <a:normAutofit/>
          </a:bodyPr>
          <a:lstStyle/>
          <a:p>
            <a:pPr algn="ctr">
              <a:lnSpc>
                <a:spcPct val="90000"/>
              </a:lnSpc>
              <a:spcBef>
                <a:spcPct val="0"/>
              </a:spcBef>
              <a:spcAft>
                <a:spcPts val="600"/>
              </a:spcAft>
            </a:pPr>
            <a:r>
              <a:rPr lang="en-US" sz="6600" b="1" dirty="0">
                <a:solidFill>
                  <a:schemeClr val="bg1"/>
                </a:solidFill>
                <a:ea typeface="+mj-ea"/>
                <a:cs typeface="+mj-cs"/>
              </a:rPr>
              <a:t>         PARENT ONLINE SAFETY</a:t>
            </a:r>
            <a:r>
              <a:rPr lang="en-US" sz="4400" dirty="0">
                <a:solidFill>
                  <a:schemeClr val="bg1"/>
                </a:solidFill>
                <a:ea typeface="+mj-ea"/>
                <a:cs typeface="+mj-cs"/>
              </a:rPr>
              <a:t> </a:t>
            </a:r>
          </a:p>
        </p:txBody>
      </p:sp>
      <p:pic>
        <p:nvPicPr>
          <p:cNvPr id="10" name="Picture 9">
            <a:extLst>
              <a:ext uri="{FF2B5EF4-FFF2-40B4-BE49-F238E27FC236}">
                <a16:creationId xmlns:a16="http://schemas.microsoft.com/office/drawing/2014/main" id="{B2E82C6B-19BF-5693-3D69-89BE2311A739}"/>
              </a:ext>
            </a:extLst>
          </p:cNvPr>
          <p:cNvPicPr>
            <a:picLocks noChangeAspect="1"/>
          </p:cNvPicPr>
          <p:nvPr/>
        </p:nvPicPr>
        <p:blipFill rotWithShape="1">
          <a:blip r:embed="rId3"/>
          <a:srcRect l="8906" r="50642"/>
          <a:stretch/>
        </p:blipFill>
        <p:spPr>
          <a:xfrm>
            <a:off x="816965" y="3294197"/>
            <a:ext cx="2417150" cy="2608766"/>
          </a:xfrm>
          <a:prstGeom prst="rect">
            <a:avLst/>
          </a:prstGeom>
          <a:ln>
            <a:noFill/>
          </a:ln>
          <a:effectLst>
            <a:outerShdw blurRad="292100" dist="139700" dir="2700000" algn="tl" rotWithShape="0">
              <a:srgbClr val="333333">
                <a:alpha val="65000"/>
              </a:srgbClr>
            </a:outerShdw>
          </a:effectLst>
        </p:spPr>
      </p:pic>
      <p:pic>
        <p:nvPicPr>
          <p:cNvPr id="15" name="Picture 2" descr="Internet safety for children | Keep your child safe online - CBeebies - BBC">
            <a:extLst>
              <a:ext uri="{FF2B5EF4-FFF2-40B4-BE49-F238E27FC236}">
                <a16:creationId xmlns:a16="http://schemas.microsoft.com/office/drawing/2014/main" id="{6356B6B5-399C-4EE7-B2ED-C84E66D00CE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5465" r="16728"/>
          <a:stretch/>
        </p:blipFill>
        <p:spPr bwMode="auto">
          <a:xfrm>
            <a:off x="9751136" y="3841957"/>
            <a:ext cx="2389079" cy="303920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ffectLst>
            <a:softEdge rad="635000"/>
          </a:effectLst>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12EC9E86-990E-651A-2EE2-D2086823ED8A}"/>
              </a:ext>
            </a:extLst>
          </p:cNvPr>
          <p:cNvPicPr>
            <a:picLocks noChangeAspect="1"/>
          </p:cNvPicPr>
          <p:nvPr/>
        </p:nvPicPr>
        <p:blipFill rotWithShape="1">
          <a:blip r:embed="rId5"/>
          <a:srcRect r="10807"/>
          <a:stretch/>
        </p:blipFill>
        <p:spPr>
          <a:xfrm>
            <a:off x="4041479" y="2376468"/>
            <a:ext cx="3782823" cy="1925434"/>
          </a:xfrm>
          <a:prstGeom prst="rect">
            <a:avLst/>
          </a:prstGeom>
          <a:ln>
            <a:noFill/>
          </a:ln>
          <a:effectLst>
            <a:outerShdw blurRad="292100" dist="139700" dir="2700000" algn="tl" rotWithShape="0">
              <a:srgbClr val="333333">
                <a:alpha val="65000"/>
              </a:srgbClr>
            </a:outerShdw>
          </a:effectLst>
        </p:spPr>
      </p:pic>
      <p:pic>
        <p:nvPicPr>
          <p:cNvPr id="14" name="Picture 4" descr="Free dialog tip advice illustration">
            <a:extLst>
              <a:ext uri="{FF2B5EF4-FFF2-40B4-BE49-F238E27FC236}">
                <a16:creationId xmlns:a16="http://schemas.microsoft.com/office/drawing/2014/main" id="{CD109342-0D7E-762C-7071-3CCF42E0B1D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654689">
            <a:off x="10466932" y="2336677"/>
            <a:ext cx="1415381" cy="100624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Free did you know speech balloon message illustration">
            <a:extLst>
              <a:ext uri="{FF2B5EF4-FFF2-40B4-BE49-F238E27FC236}">
                <a16:creationId xmlns:a16="http://schemas.microsoft.com/office/drawing/2014/main" id="{3BDB99F9-7DA0-ACFD-1F0C-8C8BB292B11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452745">
            <a:off x="2926164" y="3780945"/>
            <a:ext cx="1635271" cy="163527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picture containing text&#10;&#10;Description automatically generated">
            <a:extLst>
              <a:ext uri="{FF2B5EF4-FFF2-40B4-BE49-F238E27FC236}">
                <a16:creationId xmlns:a16="http://schemas.microsoft.com/office/drawing/2014/main" id="{88ECD725-D197-7C90-3220-62CDB537F6EF}"/>
              </a:ext>
            </a:extLst>
          </p:cNvPr>
          <p:cNvPicPr>
            <a:picLocks noChangeAspect="1"/>
          </p:cNvPicPr>
          <p:nvPr/>
        </p:nvPicPr>
        <p:blipFill>
          <a:blip r:embed="rId8"/>
          <a:stretch>
            <a:fillRect/>
          </a:stretch>
        </p:blipFill>
        <p:spPr>
          <a:xfrm rot="366788">
            <a:off x="8207275" y="2820432"/>
            <a:ext cx="2348765" cy="1656526"/>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1696433A-6D7A-3281-0D3C-4E4BC29879AD}"/>
              </a:ext>
            </a:extLst>
          </p:cNvPr>
          <p:cNvPicPr>
            <a:picLocks noChangeAspect="1"/>
          </p:cNvPicPr>
          <p:nvPr/>
        </p:nvPicPr>
        <p:blipFill>
          <a:blip r:embed="rId9"/>
          <a:stretch>
            <a:fillRect/>
          </a:stretch>
        </p:blipFill>
        <p:spPr>
          <a:xfrm>
            <a:off x="2570429" y="5228481"/>
            <a:ext cx="4180721" cy="1529035"/>
          </a:xfrm>
          <a:prstGeom prst="rect">
            <a:avLst/>
          </a:prstGeom>
          <a:ln>
            <a:noFill/>
          </a:ln>
          <a:effectLst>
            <a:outerShdw blurRad="292100" dist="139700" dir="2700000" algn="tl" rotWithShape="0">
              <a:srgbClr val="333333">
                <a:alpha val="65000"/>
              </a:srgbClr>
            </a:outerShdw>
          </a:effectLst>
        </p:spPr>
      </p:pic>
      <p:pic>
        <p:nvPicPr>
          <p:cNvPr id="2" name="Picture 1">
            <a:extLst>
              <a:ext uri="{FF2B5EF4-FFF2-40B4-BE49-F238E27FC236}">
                <a16:creationId xmlns:a16="http://schemas.microsoft.com/office/drawing/2014/main" id="{65DD4F6A-9289-B7FA-A504-B998D2406DFD}"/>
              </a:ext>
            </a:extLst>
          </p:cNvPr>
          <p:cNvPicPr>
            <a:picLocks noChangeAspect="1"/>
          </p:cNvPicPr>
          <p:nvPr/>
        </p:nvPicPr>
        <p:blipFill>
          <a:blip r:embed="rId10"/>
          <a:stretch>
            <a:fillRect/>
          </a:stretch>
        </p:blipFill>
        <p:spPr>
          <a:xfrm rot="21031084">
            <a:off x="7070360" y="4087535"/>
            <a:ext cx="2279655" cy="1783607"/>
          </a:xfrm>
          <a:prstGeom prst="rect">
            <a:avLst/>
          </a:prstGeom>
          <a:ln>
            <a:noFill/>
          </a:ln>
          <a:effectLst>
            <a:outerShdw blurRad="292100" dist="139700" dir="2700000" algn="tl" rotWithShape="0">
              <a:srgbClr val="333333">
                <a:alpha val="65000"/>
              </a:srgbClr>
            </a:outerShdw>
          </a:effectLst>
        </p:spPr>
      </p:pic>
      <p:pic>
        <p:nvPicPr>
          <p:cNvPr id="16" name="Picture 6" descr="Free speech bubble talking chat illustration">
            <a:extLst>
              <a:ext uri="{FF2B5EF4-FFF2-40B4-BE49-F238E27FC236}">
                <a16:creationId xmlns:a16="http://schemas.microsoft.com/office/drawing/2014/main" id="{A320F6BB-2ACE-4838-85AA-72D93EF86675}"/>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10550" y="4756698"/>
            <a:ext cx="1331102" cy="1331102"/>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8" name="Picture 4" descr="Free iphone cellphone smartphone illustration">
            <a:extLst>
              <a:ext uri="{FF2B5EF4-FFF2-40B4-BE49-F238E27FC236}">
                <a16:creationId xmlns:a16="http://schemas.microsoft.com/office/drawing/2014/main" id="{C7A13629-99F1-7DD5-46E0-86403562476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594926" y="5540994"/>
            <a:ext cx="1167744" cy="1191956"/>
          </a:xfrm>
          <a:prstGeom prst="rect">
            <a:avLst/>
          </a:prstGeom>
          <a:noFill/>
          <a:extLst>
            <a:ext uri="{909E8E84-426E-40DD-AFC4-6F175D3DCCD1}">
              <a14:hiddenFill xmlns:a14="http://schemas.microsoft.com/office/drawing/2010/main">
                <a:solidFill>
                  <a:srgbClr val="FFFFFF"/>
                </a:solidFill>
              </a14:hiddenFill>
            </a:ext>
          </a:extLst>
        </p:spPr>
      </p:pic>
      <p:sp>
        <p:nvSpPr>
          <p:cNvPr id="6" name="Star: 7 Points 5">
            <a:extLst>
              <a:ext uri="{FF2B5EF4-FFF2-40B4-BE49-F238E27FC236}">
                <a16:creationId xmlns:a16="http://schemas.microsoft.com/office/drawing/2014/main" id="{80D56D95-87E6-522F-30E2-5FF3009F82A4}"/>
              </a:ext>
            </a:extLst>
          </p:cNvPr>
          <p:cNvSpPr/>
          <p:nvPr/>
        </p:nvSpPr>
        <p:spPr>
          <a:xfrm rot="20074391">
            <a:off x="236589" y="153371"/>
            <a:ext cx="2800580" cy="2546061"/>
          </a:xfrm>
          <a:prstGeom prst="star7">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t>NEW for 2025</a:t>
            </a:r>
          </a:p>
        </p:txBody>
      </p:sp>
    </p:spTree>
    <p:extLst>
      <p:ext uri="{BB962C8B-B14F-4D97-AF65-F5344CB8AC3E}">
        <p14:creationId xmlns:p14="http://schemas.microsoft.com/office/powerpoint/2010/main" val="17131211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9B564C9F-D3B4-9282-4E85-DB766A5A0AC7}"/>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useBgFill="1">
        <p:nvSpPr>
          <p:cNvPr id="36" name="Rectangle 35">
            <a:extLst>
              <a:ext uri="{FF2B5EF4-FFF2-40B4-BE49-F238E27FC236}">
                <a16:creationId xmlns:a16="http://schemas.microsoft.com/office/drawing/2014/main" id="{61293230-B0F6-45B1-96D1-13D18E242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2E4C77E0-AD32-4D51-A420-0A861D5A86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8362BC3-72B3-4F37-AB37-66C8A9085112}"/>
              </a:ext>
            </a:extLst>
          </p:cNvPr>
          <p:cNvSpPr>
            <a:spLocks noGrp="1"/>
          </p:cNvSpPr>
          <p:nvPr>
            <p:ph type="title" idx="4294967295"/>
          </p:nvPr>
        </p:nvSpPr>
        <p:spPr>
          <a:xfrm>
            <a:off x="425824" y="323482"/>
            <a:ext cx="7071301" cy="1322888"/>
          </a:xfrm>
        </p:spPr>
        <p:txBody>
          <a:bodyPr>
            <a:normAutofit/>
          </a:bodyPr>
          <a:lstStyle/>
          <a:p>
            <a:r>
              <a:rPr lang="en-GB" b="1" dirty="0">
                <a:latin typeface="+mn-lt"/>
              </a:rPr>
              <a:t>This presentation brings together:</a:t>
            </a:r>
            <a:endParaRPr lang="en-GB" dirty="0"/>
          </a:p>
        </p:txBody>
      </p:sp>
      <p:sp>
        <p:nvSpPr>
          <p:cNvPr id="3" name="Content Placeholder 2">
            <a:extLst>
              <a:ext uri="{FF2B5EF4-FFF2-40B4-BE49-F238E27FC236}">
                <a16:creationId xmlns:a16="http://schemas.microsoft.com/office/drawing/2014/main" id="{8C4985EE-8D2F-464A-8756-C0CFB0703A84}"/>
              </a:ext>
            </a:extLst>
          </p:cNvPr>
          <p:cNvSpPr>
            <a:spLocks noGrp="1"/>
          </p:cNvSpPr>
          <p:nvPr>
            <p:ph idx="4294967295"/>
          </p:nvPr>
        </p:nvSpPr>
        <p:spPr>
          <a:xfrm>
            <a:off x="425824" y="2352544"/>
            <a:ext cx="7516163" cy="4225387"/>
          </a:xfrm>
        </p:spPr>
        <p:txBody>
          <a:bodyPr>
            <a:normAutofit fontScale="62500" lnSpcReduction="20000"/>
          </a:bodyPr>
          <a:lstStyle/>
          <a:p>
            <a:r>
              <a:rPr lang="en-GB" sz="2000" b="1" dirty="0"/>
              <a:t>Key Findings from:</a:t>
            </a:r>
          </a:p>
          <a:p>
            <a:pPr lvl="1">
              <a:lnSpc>
                <a:spcPct val="120000"/>
              </a:lnSpc>
            </a:pPr>
            <a:r>
              <a:rPr lang="en-GB" sz="2200" dirty="0">
                <a:hlinkClick r:id="rId3"/>
              </a:rPr>
              <a:t>Children and parents: Media Use and Attitudes report </a:t>
            </a:r>
            <a:endParaRPr lang="en-GB" sz="2200" dirty="0"/>
          </a:p>
          <a:p>
            <a:pPr lvl="1">
              <a:lnSpc>
                <a:spcPct val="120000"/>
              </a:lnSpc>
            </a:pPr>
            <a:r>
              <a:rPr lang="en-GB" sz="2200" dirty="0">
                <a:hlinkClick r:id="rId4"/>
              </a:rPr>
              <a:t>Children’s Online User Ages 2025 Quantitative Research Study</a:t>
            </a:r>
          </a:p>
          <a:p>
            <a:pPr lvl="1">
              <a:lnSpc>
                <a:spcPct val="120000"/>
              </a:lnSpc>
            </a:pPr>
            <a:r>
              <a:rPr lang="en-GB" sz="2200" b="0" i="0" u="sng" dirty="0">
                <a:solidFill>
                  <a:srgbClr val="000045"/>
                </a:solidFill>
                <a:effectLst/>
                <a:hlinkClick r:id="rId5" tooltip="Children and parents: media use and attitudes report 2025 – interactive data"/>
              </a:rPr>
              <a:t>Children and parents: media use and attitudes report 2025 – interactive data</a:t>
            </a:r>
            <a:r>
              <a:rPr lang="en-GB" sz="2200" dirty="0">
                <a:hlinkClick r:id="rId4"/>
              </a:rPr>
              <a:t> </a:t>
            </a:r>
            <a:endParaRPr lang="en-GB" sz="2200" dirty="0"/>
          </a:p>
          <a:p>
            <a:pPr lvl="1">
              <a:lnSpc>
                <a:spcPct val="120000"/>
              </a:lnSpc>
            </a:pPr>
            <a:r>
              <a:rPr kumimoji="0" lang="en-GB" sz="2200" b="0" u="none" strike="noStrike" kern="1200" cap="none" spc="0" normalizeH="0" baseline="0" noProof="0" dirty="0">
                <a:ln>
                  <a:noFill/>
                </a:ln>
                <a:solidFill>
                  <a:prstClr val="black"/>
                </a:solidFill>
                <a:effectLst/>
                <a:uLnTx/>
                <a:uFillTx/>
                <a:ea typeface="+mn-ea"/>
                <a:cs typeface="+mn-cs"/>
                <a:hlinkClick r:id="rId6"/>
              </a:rPr>
              <a:t>IWF Annual Data &amp; Insights Report 2024, published April 2025</a:t>
            </a:r>
            <a:endParaRPr lang="en-GB" sz="2200" u="sng" dirty="0">
              <a:solidFill>
                <a:srgbClr val="2563BA"/>
              </a:solidFill>
            </a:endParaRPr>
          </a:p>
          <a:p>
            <a:pPr lvl="1">
              <a:lnSpc>
                <a:spcPct val="120000"/>
              </a:lnSpc>
            </a:pPr>
            <a:r>
              <a:rPr lang="en-GB" sz="2200" dirty="0">
                <a:hlinkClick r:id="rId7"/>
              </a:rPr>
              <a:t>https://www.gambleaware.org/media/hbcp3qgd/exploring-the-lived-experience-and-views-of-gambling-among-children-and-young-people_final_0.pdf</a:t>
            </a:r>
            <a:r>
              <a:rPr lang="en-GB" sz="2200" dirty="0"/>
              <a:t> </a:t>
            </a:r>
          </a:p>
          <a:p>
            <a:pPr lvl="1">
              <a:lnSpc>
                <a:spcPct val="120000"/>
              </a:lnSpc>
            </a:pPr>
            <a:r>
              <a:rPr lang="en-GB" sz="2200" b="0" i="0" dirty="0">
                <a:solidFill>
                  <a:srgbClr val="000000"/>
                </a:solidFill>
                <a:effectLst/>
                <a:hlinkClick r:id="rId8"/>
              </a:rPr>
              <a:t>NSPCC (2024) Young people’s experiences of online sexual extortion or ‘sextortion’</a:t>
            </a:r>
            <a:endParaRPr lang="en-GB" sz="2200" i="0" dirty="0">
              <a:effectLst/>
            </a:endParaRPr>
          </a:p>
          <a:p>
            <a:pPr lvl="1">
              <a:lnSpc>
                <a:spcPct val="120000"/>
              </a:lnSpc>
            </a:pPr>
            <a:r>
              <a:rPr lang="en-GB" sz="2200" dirty="0">
                <a:hlinkClick r:id="rId9"/>
              </a:rPr>
              <a:t>Internet Watch Foundation Annual Report 2023</a:t>
            </a:r>
            <a:endParaRPr lang="en-GB" sz="2200" dirty="0"/>
          </a:p>
          <a:p>
            <a:pPr lvl="1">
              <a:lnSpc>
                <a:spcPct val="120000"/>
              </a:lnSpc>
            </a:pPr>
            <a:r>
              <a:rPr lang="en-GB" sz="2200" dirty="0">
                <a:hlinkClick r:id="rId10"/>
              </a:rPr>
              <a:t>Evidence on pornography’s influence on harmful sexual behaviour among children Report 2023</a:t>
            </a:r>
            <a:endParaRPr lang="en-GB" sz="2200" dirty="0"/>
          </a:p>
          <a:p>
            <a:pPr lvl="1">
              <a:lnSpc>
                <a:spcPct val="120000"/>
              </a:lnSpc>
            </a:pPr>
            <a:r>
              <a:rPr lang="en-GB" sz="2200" i="0" dirty="0">
                <a:effectLst/>
                <a:hlinkClick r:id="rId11"/>
              </a:rPr>
              <a:t>Revealing-Reality Anti-social Media Report 2023</a:t>
            </a:r>
            <a:endParaRPr lang="en-GB" sz="2200" dirty="0"/>
          </a:p>
          <a:p>
            <a:pPr marL="457200" lvl="1" indent="0">
              <a:buNone/>
            </a:pPr>
            <a:endParaRPr lang="en-GB" sz="1700" dirty="0"/>
          </a:p>
          <a:p>
            <a:r>
              <a:rPr lang="en-GB" sz="2000" b="1" dirty="0"/>
              <a:t>Suggested Resources and Tips for Staff to help Parents/Carers: </a:t>
            </a:r>
          </a:p>
          <a:p>
            <a:pPr lvl="1"/>
            <a:r>
              <a:rPr lang="en-GB" sz="2000" dirty="0"/>
              <a:t>keep up with the latest trends, apps and games</a:t>
            </a:r>
          </a:p>
          <a:p>
            <a:pPr lvl="1"/>
            <a:r>
              <a:rPr lang="en-GB" sz="2000" dirty="0"/>
              <a:t>manage controls and settings</a:t>
            </a:r>
          </a:p>
          <a:p>
            <a:pPr lvl="1"/>
            <a:r>
              <a:rPr lang="en-GB" sz="2000" dirty="0"/>
              <a:t>talk to children about risk</a:t>
            </a:r>
          </a:p>
          <a:p>
            <a:endParaRPr lang="en-GB" sz="1700" dirty="0"/>
          </a:p>
        </p:txBody>
      </p:sp>
      <p:pic>
        <p:nvPicPr>
          <p:cNvPr id="5" name="Picture 4" descr="A picture containing text&#10;&#10;Description automatically generated">
            <a:extLst>
              <a:ext uri="{FF2B5EF4-FFF2-40B4-BE49-F238E27FC236}">
                <a16:creationId xmlns:a16="http://schemas.microsoft.com/office/drawing/2014/main" id="{4D348907-D6F8-4C88-9B93-B1F77E7A0060}"/>
              </a:ext>
            </a:extLst>
          </p:cNvPr>
          <p:cNvPicPr>
            <a:picLocks noChangeAspect="1"/>
          </p:cNvPicPr>
          <p:nvPr/>
        </p:nvPicPr>
        <p:blipFill>
          <a:blip r:embed="rId12"/>
          <a:stretch>
            <a:fillRect/>
          </a:stretch>
        </p:blipFill>
        <p:spPr>
          <a:xfrm>
            <a:off x="9789320" y="3595246"/>
            <a:ext cx="2402679" cy="1231625"/>
          </a:xfrm>
          <a:prstGeom prst="rect">
            <a:avLst/>
          </a:prstGeom>
        </p:spPr>
      </p:pic>
      <p:sp>
        <p:nvSpPr>
          <p:cNvPr id="40" name="Freeform: Shape 39">
            <a:extLst>
              <a:ext uri="{FF2B5EF4-FFF2-40B4-BE49-F238E27FC236}">
                <a16:creationId xmlns:a16="http://schemas.microsoft.com/office/drawing/2014/main" id="{7900702D-FF4F-4820-9979-F623BBCC6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Picture 8" descr="A red and black rectangular sign with white text&#10;&#10;Description automatically generated with low confidence">
            <a:extLst>
              <a:ext uri="{FF2B5EF4-FFF2-40B4-BE49-F238E27FC236}">
                <a16:creationId xmlns:a16="http://schemas.microsoft.com/office/drawing/2014/main" id="{BF569731-F160-AEC0-B70D-828F6F2AF926}"/>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212059" y="5015495"/>
            <a:ext cx="1122649" cy="790209"/>
          </a:xfrm>
          <a:prstGeom prst="rect">
            <a:avLst/>
          </a:prstGeom>
        </p:spPr>
      </p:pic>
      <p:pic>
        <p:nvPicPr>
          <p:cNvPr id="4" name="Picture 3">
            <a:extLst>
              <a:ext uri="{FF2B5EF4-FFF2-40B4-BE49-F238E27FC236}">
                <a16:creationId xmlns:a16="http://schemas.microsoft.com/office/drawing/2014/main" id="{D9E3CFB7-14BF-F8D3-941D-60A676C7E156}"/>
              </a:ext>
            </a:extLst>
          </p:cNvPr>
          <p:cNvPicPr>
            <a:picLocks noChangeAspect="1"/>
          </p:cNvPicPr>
          <p:nvPr/>
        </p:nvPicPr>
        <p:blipFill rotWithShape="1">
          <a:blip r:embed="rId14"/>
          <a:srcRect r="8597"/>
          <a:stretch/>
        </p:blipFill>
        <p:spPr>
          <a:xfrm>
            <a:off x="8058973" y="2955837"/>
            <a:ext cx="1455676" cy="1936792"/>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61A07A53-DB6F-8EC5-2605-D63A1C41C351}"/>
              </a:ext>
            </a:extLst>
          </p:cNvPr>
          <p:cNvPicPr>
            <a:picLocks noChangeAspect="1"/>
          </p:cNvPicPr>
          <p:nvPr/>
        </p:nvPicPr>
        <p:blipFill>
          <a:blip r:embed="rId15"/>
          <a:stretch>
            <a:fillRect/>
          </a:stretch>
        </p:blipFill>
        <p:spPr>
          <a:xfrm>
            <a:off x="5934445" y="1791840"/>
            <a:ext cx="1562680" cy="638514"/>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BFA176A6-C5C8-4F53-A8D0-3DE43D1F3073}"/>
              </a:ext>
            </a:extLst>
          </p:cNvPr>
          <p:cNvPicPr>
            <a:picLocks noChangeAspect="1"/>
          </p:cNvPicPr>
          <p:nvPr/>
        </p:nvPicPr>
        <p:blipFill>
          <a:blip r:embed="rId16"/>
          <a:stretch>
            <a:fillRect/>
          </a:stretch>
        </p:blipFill>
        <p:spPr>
          <a:xfrm>
            <a:off x="10118691" y="1080323"/>
            <a:ext cx="1469267" cy="2111213"/>
          </a:xfrm>
          <a:prstGeom prst="rect">
            <a:avLst/>
          </a:prstGeom>
        </p:spPr>
      </p:pic>
      <p:pic>
        <p:nvPicPr>
          <p:cNvPr id="15" name="Picture 14">
            <a:extLst>
              <a:ext uri="{FF2B5EF4-FFF2-40B4-BE49-F238E27FC236}">
                <a16:creationId xmlns:a16="http://schemas.microsoft.com/office/drawing/2014/main" id="{EC493FBC-93CD-D846-9FF1-C99CAC90E712}"/>
              </a:ext>
            </a:extLst>
          </p:cNvPr>
          <p:cNvPicPr>
            <a:picLocks noChangeAspect="1"/>
          </p:cNvPicPr>
          <p:nvPr/>
        </p:nvPicPr>
        <p:blipFill>
          <a:blip r:embed="rId17"/>
          <a:stretch>
            <a:fillRect/>
          </a:stretch>
        </p:blipFill>
        <p:spPr>
          <a:xfrm>
            <a:off x="7941988" y="395745"/>
            <a:ext cx="1750880" cy="2284685"/>
          </a:xfrm>
          <a:prstGeom prst="rect">
            <a:avLst/>
          </a:prstGeom>
        </p:spPr>
      </p:pic>
      <p:pic>
        <p:nvPicPr>
          <p:cNvPr id="17" name="Picture 16">
            <a:extLst>
              <a:ext uri="{FF2B5EF4-FFF2-40B4-BE49-F238E27FC236}">
                <a16:creationId xmlns:a16="http://schemas.microsoft.com/office/drawing/2014/main" id="{BFA91357-19AD-3180-7FDE-89F8F9D1F41F}"/>
              </a:ext>
            </a:extLst>
          </p:cNvPr>
          <p:cNvPicPr>
            <a:picLocks noChangeAspect="1"/>
          </p:cNvPicPr>
          <p:nvPr/>
        </p:nvPicPr>
        <p:blipFill>
          <a:blip r:embed="rId18"/>
          <a:stretch>
            <a:fillRect/>
          </a:stretch>
        </p:blipFill>
        <p:spPr>
          <a:xfrm>
            <a:off x="6096000" y="5503240"/>
            <a:ext cx="3832968" cy="970136"/>
          </a:xfrm>
          <a:prstGeom prst="rect">
            <a:avLst/>
          </a:prstGeom>
        </p:spPr>
      </p:pic>
    </p:spTree>
    <p:extLst>
      <p:ext uri="{BB962C8B-B14F-4D97-AF65-F5344CB8AC3E}">
        <p14:creationId xmlns:p14="http://schemas.microsoft.com/office/powerpoint/2010/main" val="35402025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CE587CD2-C28B-6F0D-C099-C1951997631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4" name="Picture 2" descr="Free network social abstract illustration">
            <a:extLst>
              <a:ext uri="{FF2B5EF4-FFF2-40B4-BE49-F238E27FC236}">
                <a16:creationId xmlns:a16="http://schemas.microsoft.com/office/drawing/2014/main" id="{6EA6E380-7474-90C2-8B5C-1926287AA1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7905" y="268364"/>
            <a:ext cx="9096799" cy="6069272"/>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BEADDC60-7F1D-233E-6A52-FB8EB3E59C38}"/>
              </a:ext>
            </a:extLst>
          </p:cNvPr>
          <p:cNvSpPr/>
          <p:nvPr/>
        </p:nvSpPr>
        <p:spPr>
          <a:xfrm>
            <a:off x="1898865" y="761999"/>
            <a:ext cx="10128961" cy="64770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a:ea typeface="+mj-ea"/>
                <a:cs typeface="+mj-cs"/>
              </a:rPr>
              <a:t>What are you most </a:t>
            </a:r>
            <a:r>
              <a:rPr lang="en-US" sz="2800" b="1">
                <a:solidFill>
                  <a:srgbClr val="FF0000"/>
                </a:solidFill>
                <a:ea typeface="+mj-ea"/>
                <a:cs typeface="+mj-cs"/>
              </a:rPr>
              <a:t>WORRIED</a:t>
            </a:r>
            <a:r>
              <a:rPr lang="en-US" sz="2800" b="1">
                <a:ea typeface="+mj-ea"/>
                <a:cs typeface="+mj-cs"/>
              </a:rPr>
              <a:t> about when your child is </a:t>
            </a:r>
            <a:r>
              <a:rPr lang="en-US" sz="2800" b="1">
                <a:solidFill>
                  <a:srgbClr val="FF0000"/>
                </a:solidFill>
                <a:ea typeface="+mj-ea"/>
                <a:cs typeface="+mj-cs"/>
              </a:rPr>
              <a:t>ONLINE</a:t>
            </a:r>
            <a:r>
              <a:rPr lang="en-US" sz="2800" b="1">
                <a:ea typeface="+mj-ea"/>
                <a:cs typeface="+mj-cs"/>
              </a:rPr>
              <a:t>?</a:t>
            </a:r>
            <a:endParaRPr lang="en-US" sz="2800" b="1">
              <a:solidFill>
                <a:srgbClr val="FF0000"/>
              </a:solidFill>
              <a:ea typeface="+mj-ea"/>
              <a:cs typeface="+mj-cs"/>
            </a:endParaRPr>
          </a:p>
        </p:txBody>
      </p:sp>
      <p:pic>
        <p:nvPicPr>
          <p:cNvPr id="6" name="Picture 6" descr="Free speech bubble talking chat illustration">
            <a:extLst>
              <a:ext uri="{FF2B5EF4-FFF2-40B4-BE49-F238E27FC236}">
                <a16:creationId xmlns:a16="http://schemas.microsoft.com/office/drawing/2014/main" id="{430531E2-824C-B78E-7FDD-D4F6FEF4E2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4783" y="374812"/>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3781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D2C7000C-C3AD-C993-34B4-7D95E59065B7}"/>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TALKING TO YOUR CHILD ABOUT LIFE ONLINE </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B4113744-CDC0-83CA-6143-9D1157EA00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150" y="5848716"/>
            <a:ext cx="1290918" cy="923613"/>
          </a:xfrm>
          <a:prstGeom prst="rect">
            <a:avLst/>
          </a:prstGeom>
        </p:spPr>
      </p:pic>
    </p:spTree>
    <p:extLst>
      <p:ext uri="{BB962C8B-B14F-4D97-AF65-F5344CB8AC3E}">
        <p14:creationId xmlns:p14="http://schemas.microsoft.com/office/powerpoint/2010/main" val="8367894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A6016EB-C232-DD09-F6A6-7D4DA6594FC5}"/>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3053529C-8E40-C3E1-7112-8F54707FDC00}"/>
              </a:ext>
            </a:extLst>
          </p:cNvPr>
          <p:cNvSpPr>
            <a:spLocks noGrp="1"/>
          </p:cNvSpPr>
          <p:nvPr>
            <p:ph type="title"/>
          </p:nvPr>
        </p:nvSpPr>
        <p:spPr>
          <a:xfrm>
            <a:off x="379126" y="1011168"/>
            <a:ext cx="6483313" cy="1956841"/>
          </a:xfrm>
        </p:spPr>
        <p:txBody>
          <a:bodyPr vert="horz" lIns="91440" tIns="45720" rIns="91440" bIns="45720" rtlCol="0" anchor="b">
            <a:normAutofit/>
          </a:bodyPr>
          <a:lstStyle/>
          <a:p>
            <a:r>
              <a:rPr lang="en-US" sz="4200" b="1"/>
              <a:t>YOU don’t need to be an </a:t>
            </a:r>
            <a:r>
              <a:rPr lang="en-US" sz="4200" b="1">
                <a:solidFill>
                  <a:srgbClr val="FF0000"/>
                </a:solidFill>
              </a:rPr>
              <a:t>EXPERT </a:t>
            </a:r>
            <a:r>
              <a:rPr lang="en-US" sz="4200" b="1"/>
              <a:t>… be a </a:t>
            </a:r>
            <a:r>
              <a:rPr lang="en-US" sz="4200" b="1">
                <a:solidFill>
                  <a:srgbClr val="FF0000"/>
                </a:solidFill>
              </a:rPr>
              <a:t>PARENT</a:t>
            </a:r>
            <a:br>
              <a:rPr lang="en-US" sz="4200" b="1"/>
            </a:br>
            <a:endParaRPr lang="en-US" sz="42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a:extLst>
              <a:ext uri="{FF2B5EF4-FFF2-40B4-BE49-F238E27FC236}">
                <a16:creationId xmlns:a16="http://schemas.microsoft.com/office/drawing/2014/main" id="{60918C3E-D360-8E16-D445-F7CB84C85691}"/>
              </a:ext>
            </a:extLst>
          </p:cNvPr>
          <p:cNvSpPr>
            <a:spLocks noGrp="1"/>
          </p:cNvSpPr>
          <p:nvPr>
            <p:ph idx="1"/>
          </p:nvPr>
        </p:nvSpPr>
        <p:spPr>
          <a:xfrm>
            <a:off x="6168" y="2831865"/>
            <a:ext cx="7104846" cy="3988643"/>
          </a:xfrm>
        </p:spPr>
        <p:txBody>
          <a:bodyPr vert="horz" lIns="91440" tIns="45720" rIns="91440" bIns="45720" rtlCol="0">
            <a:normAutofit/>
          </a:bodyPr>
          <a:lstStyle/>
          <a:p>
            <a:pPr marL="285750"/>
            <a:r>
              <a:rPr lang="en-US" sz="1700" b="1" dirty="0">
                <a:solidFill>
                  <a:schemeClr val="tx1"/>
                </a:solidFill>
              </a:rPr>
              <a:t>It’s your choice </a:t>
            </a:r>
            <a:r>
              <a:rPr lang="en-US" sz="1700" dirty="0">
                <a:solidFill>
                  <a:schemeClr val="tx1"/>
                </a:solidFill>
              </a:rPr>
              <a:t>– </a:t>
            </a:r>
            <a:r>
              <a:rPr lang="en-GB" sz="1700" dirty="0">
                <a:solidFill>
                  <a:srgbClr val="FF0000"/>
                </a:solidFill>
              </a:rPr>
              <a:t>don’t let others dictate when the right time is </a:t>
            </a:r>
            <a:r>
              <a:rPr lang="en-GB" sz="1700" dirty="0">
                <a:solidFill>
                  <a:schemeClr val="tx1"/>
                </a:solidFill>
              </a:rPr>
              <a:t>to use tech. </a:t>
            </a:r>
          </a:p>
          <a:p>
            <a:pPr marL="285750"/>
            <a:r>
              <a:rPr lang="en-US" sz="1700" b="1" dirty="0">
                <a:solidFill>
                  <a:schemeClr val="tx1"/>
                </a:solidFill>
              </a:rPr>
              <a:t>Stay involved </a:t>
            </a:r>
            <a:r>
              <a:rPr lang="en-US" sz="1700" dirty="0">
                <a:solidFill>
                  <a:schemeClr val="tx1"/>
                </a:solidFill>
              </a:rPr>
              <a:t>– make </a:t>
            </a:r>
            <a:r>
              <a:rPr lang="en-US" sz="1700" dirty="0">
                <a:solidFill>
                  <a:srgbClr val="FF0000"/>
                </a:solidFill>
              </a:rPr>
              <a:t>time to</a:t>
            </a:r>
            <a:r>
              <a:rPr lang="en-US" sz="1700" dirty="0">
                <a:solidFill>
                  <a:schemeClr val="tx1"/>
                </a:solidFill>
              </a:rPr>
              <a:t> </a:t>
            </a:r>
            <a:r>
              <a:rPr lang="en-US" sz="1700" dirty="0">
                <a:solidFill>
                  <a:srgbClr val="FF0000"/>
                </a:solidFill>
              </a:rPr>
              <a:t>communicate</a:t>
            </a:r>
            <a:r>
              <a:rPr lang="en-US" sz="1700" dirty="0">
                <a:solidFill>
                  <a:schemeClr val="tx1"/>
                </a:solidFill>
              </a:rPr>
              <a:t>, talk about what they are doing. What do they enjoy? What makes them laugh? </a:t>
            </a:r>
          </a:p>
          <a:p>
            <a:pPr marL="285750"/>
            <a:r>
              <a:rPr lang="en-US" sz="1700" b="1" dirty="0">
                <a:solidFill>
                  <a:schemeClr val="tx1"/>
                </a:solidFill>
              </a:rPr>
              <a:t>Don’t quiz them </a:t>
            </a:r>
            <a:r>
              <a:rPr lang="en-US" sz="1700" dirty="0">
                <a:solidFill>
                  <a:schemeClr val="tx1"/>
                </a:solidFill>
              </a:rPr>
              <a:t>– have </a:t>
            </a:r>
            <a:r>
              <a:rPr lang="en-US" sz="1700" b="0" i="0" dirty="0">
                <a:solidFill>
                  <a:schemeClr val="tx1"/>
                </a:solidFill>
                <a:effectLst/>
                <a:highlight>
                  <a:srgbClr val="FFFFFF"/>
                </a:highlight>
              </a:rPr>
              <a:t>regular </a:t>
            </a:r>
            <a:r>
              <a:rPr lang="en-US" sz="1700" b="0" i="0" dirty="0">
                <a:solidFill>
                  <a:srgbClr val="FF0000"/>
                </a:solidFill>
                <a:effectLst/>
                <a:highlight>
                  <a:srgbClr val="FFFFFF"/>
                </a:highlight>
              </a:rPr>
              <a:t>conversations</a:t>
            </a:r>
            <a:r>
              <a:rPr lang="en-US" sz="1700" b="0" i="0" dirty="0">
                <a:solidFill>
                  <a:schemeClr val="tx1"/>
                </a:solidFill>
                <a:effectLst/>
                <a:highlight>
                  <a:srgbClr val="FFFFFF"/>
                </a:highlight>
              </a:rPr>
              <a:t>. What's their </a:t>
            </a:r>
            <a:r>
              <a:rPr lang="en-US" sz="1700" b="0" i="0" dirty="0" err="1">
                <a:solidFill>
                  <a:schemeClr val="tx1"/>
                </a:solidFill>
                <a:effectLst/>
                <a:highlight>
                  <a:srgbClr val="FFFFFF"/>
                </a:highlight>
              </a:rPr>
              <a:t>favourite</a:t>
            </a:r>
            <a:r>
              <a:rPr lang="en-US" sz="1700" b="0" i="0" dirty="0">
                <a:solidFill>
                  <a:schemeClr val="tx1"/>
                </a:solidFill>
                <a:effectLst/>
                <a:highlight>
                  <a:srgbClr val="FFFFFF"/>
                </a:highlight>
              </a:rPr>
              <a:t> app? What is the best site to learn new things from?</a:t>
            </a:r>
            <a:endParaRPr lang="en-US" sz="1700" dirty="0">
              <a:solidFill>
                <a:schemeClr val="tx1"/>
              </a:solidFill>
            </a:endParaRPr>
          </a:p>
          <a:p>
            <a:pPr marL="285750"/>
            <a:r>
              <a:rPr lang="en-US" sz="1700" b="1" dirty="0">
                <a:solidFill>
                  <a:schemeClr val="tx1"/>
                </a:solidFill>
                <a:highlight>
                  <a:srgbClr val="FFFFFF"/>
                </a:highlight>
              </a:rPr>
              <a:t>Join in </a:t>
            </a:r>
            <a:r>
              <a:rPr lang="en-US" sz="1700" dirty="0">
                <a:solidFill>
                  <a:schemeClr val="tx1"/>
                </a:solidFill>
                <a:highlight>
                  <a:srgbClr val="FFFFFF"/>
                </a:highlight>
              </a:rPr>
              <a:t>– </a:t>
            </a:r>
            <a:r>
              <a:rPr lang="en-US" sz="1700" dirty="0">
                <a:solidFill>
                  <a:srgbClr val="FF0000"/>
                </a:solidFill>
                <a:highlight>
                  <a:srgbClr val="FFFFFF"/>
                </a:highlight>
              </a:rPr>
              <a:t>w</a:t>
            </a:r>
            <a:r>
              <a:rPr lang="en-US" sz="1700" b="0" i="0" dirty="0">
                <a:solidFill>
                  <a:srgbClr val="FF0000"/>
                </a:solidFill>
                <a:effectLst/>
                <a:highlight>
                  <a:srgbClr val="FFFFFF"/>
                </a:highlight>
              </a:rPr>
              <a:t>atch them </a:t>
            </a:r>
            <a:r>
              <a:rPr lang="en-US" sz="1700" b="0" i="0" dirty="0">
                <a:solidFill>
                  <a:schemeClr val="tx1"/>
                </a:solidFill>
                <a:effectLst/>
                <a:highlight>
                  <a:srgbClr val="FFFFFF"/>
                </a:highlight>
              </a:rPr>
              <a:t>play a game and join in</a:t>
            </a:r>
            <a:r>
              <a:rPr lang="en-US" sz="1700" dirty="0">
                <a:solidFill>
                  <a:schemeClr val="tx1"/>
                </a:solidFill>
                <a:highlight>
                  <a:srgbClr val="FFFFFF"/>
                </a:highlight>
              </a:rPr>
              <a:t>. W</a:t>
            </a:r>
            <a:r>
              <a:rPr lang="en-US" sz="1700" b="0" i="0" dirty="0">
                <a:solidFill>
                  <a:schemeClr val="tx1"/>
                </a:solidFill>
                <a:effectLst/>
                <a:highlight>
                  <a:srgbClr val="FFFFFF"/>
                </a:highlight>
              </a:rPr>
              <a:t>ho are they playing with? </a:t>
            </a:r>
            <a:r>
              <a:rPr lang="en-US" sz="1700" dirty="0">
                <a:solidFill>
                  <a:schemeClr val="tx1"/>
                </a:solidFill>
                <a:highlight>
                  <a:srgbClr val="FFFFFF"/>
                </a:highlight>
              </a:rPr>
              <a:t>Do they know the other players?</a:t>
            </a:r>
            <a:endParaRPr lang="en-US" sz="1700" b="0" i="0" dirty="0">
              <a:solidFill>
                <a:schemeClr val="tx1"/>
              </a:solidFill>
              <a:effectLst/>
              <a:highlight>
                <a:srgbClr val="FFFFFF"/>
              </a:highlight>
            </a:endParaRPr>
          </a:p>
          <a:p>
            <a:pPr marL="285750"/>
            <a:r>
              <a:rPr lang="en-US" sz="1700" b="1" dirty="0">
                <a:solidFill>
                  <a:schemeClr val="tx1"/>
                </a:solidFill>
                <a:highlight>
                  <a:srgbClr val="FFFFFF"/>
                </a:highlight>
              </a:rPr>
              <a:t>‘Show me how…’ </a:t>
            </a:r>
            <a:r>
              <a:rPr lang="en-US" sz="1700" dirty="0">
                <a:solidFill>
                  <a:schemeClr val="tx1"/>
                </a:solidFill>
                <a:highlight>
                  <a:srgbClr val="FFFFFF"/>
                </a:highlight>
              </a:rPr>
              <a:t>– </a:t>
            </a:r>
            <a:r>
              <a:rPr lang="en-US" sz="1700" dirty="0">
                <a:solidFill>
                  <a:srgbClr val="FF0000"/>
                </a:solidFill>
                <a:highlight>
                  <a:srgbClr val="FFFFFF"/>
                </a:highlight>
              </a:rPr>
              <a:t>ask their advice </a:t>
            </a:r>
            <a:r>
              <a:rPr lang="en-US" sz="1700" dirty="0">
                <a:solidFill>
                  <a:schemeClr val="tx1"/>
                </a:solidFill>
                <a:highlight>
                  <a:srgbClr val="FFFFFF"/>
                </a:highlight>
              </a:rPr>
              <a:t>to help you with your privacy settings, who you should add as a friend, are there any risks?</a:t>
            </a:r>
          </a:p>
          <a:p>
            <a:pPr marL="285750"/>
            <a:r>
              <a:rPr lang="en-US" sz="1700" b="1" dirty="0">
                <a:solidFill>
                  <a:schemeClr val="tx1"/>
                </a:solidFill>
                <a:highlight>
                  <a:srgbClr val="FFFFFF"/>
                </a:highlight>
              </a:rPr>
              <a:t>Lead by example </a:t>
            </a:r>
            <a:r>
              <a:rPr lang="en-US" sz="1700" dirty="0">
                <a:solidFill>
                  <a:schemeClr val="tx1"/>
                </a:solidFill>
                <a:highlight>
                  <a:srgbClr val="FFFFFF"/>
                </a:highlight>
              </a:rPr>
              <a:t>– c</a:t>
            </a:r>
            <a:r>
              <a:rPr lang="en-US" sz="1700" b="0" i="0" dirty="0">
                <a:solidFill>
                  <a:schemeClr val="tx1"/>
                </a:solidFill>
                <a:effectLst/>
                <a:highlight>
                  <a:srgbClr val="FFFFFF"/>
                </a:highlight>
              </a:rPr>
              <a:t>hildren learn as much from watching as they do from being told not to do something, so </a:t>
            </a:r>
            <a:r>
              <a:rPr lang="en-US" sz="1700" b="0" i="0" dirty="0">
                <a:solidFill>
                  <a:srgbClr val="FF0000"/>
                </a:solidFill>
                <a:effectLst/>
                <a:highlight>
                  <a:srgbClr val="FFFFFF"/>
                </a:highlight>
              </a:rPr>
              <a:t>model</a:t>
            </a:r>
            <a:r>
              <a:rPr lang="en-US" sz="1700" b="0" i="0" dirty="0">
                <a:solidFill>
                  <a:schemeClr val="tx1"/>
                </a:solidFill>
                <a:effectLst/>
                <a:highlight>
                  <a:srgbClr val="FFFFFF"/>
                </a:highlight>
              </a:rPr>
              <a:t> good behaviour</a:t>
            </a:r>
          </a:p>
          <a:p>
            <a:pPr marL="285750"/>
            <a:r>
              <a:rPr lang="en-GB" sz="1700" b="1" dirty="0">
                <a:solidFill>
                  <a:schemeClr val="tx1"/>
                </a:solidFill>
                <a:highlight>
                  <a:srgbClr val="FFFFFF"/>
                </a:highlight>
              </a:rPr>
              <a:t>Reassure them</a:t>
            </a:r>
            <a:r>
              <a:rPr lang="en-GB" sz="1700" dirty="0">
                <a:solidFill>
                  <a:schemeClr val="tx1"/>
                </a:solidFill>
                <a:highlight>
                  <a:srgbClr val="FFFFFF"/>
                </a:highlight>
              </a:rPr>
              <a:t> – tell them that they </a:t>
            </a:r>
            <a:r>
              <a:rPr lang="en-GB" sz="1700" dirty="0">
                <a:solidFill>
                  <a:srgbClr val="FF0000"/>
                </a:solidFill>
                <a:highlight>
                  <a:srgbClr val="FFFFFF"/>
                </a:highlight>
              </a:rPr>
              <a:t>won't get in trouble </a:t>
            </a:r>
            <a:r>
              <a:rPr lang="en-GB" sz="1700" dirty="0">
                <a:solidFill>
                  <a:schemeClr val="tx1"/>
                </a:solidFill>
                <a:highlight>
                  <a:srgbClr val="FFFFFF"/>
                </a:highlight>
              </a:rPr>
              <a:t>and that you are always there </a:t>
            </a:r>
            <a:r>
              <a:rPr lang="en-GB" sz="1700" dirty="0">
                <a:solidFill>
                  <a:srgbClr val="FF0000"/>
                </a:solidFill>
                <a:highlight>
                  <a:srgbClr val="FFFFFF"/>
                </a:highlight>
              </a:rPr>
              <a:t>to help</a:t>
            </a:r>
            <a:endParaRPr lang="en-US" sz="1700" dirty="0">
              <a:solidFill>
                <a:schemeClr val="tx1"/>
              </a:solidFill>
              <a:highlight>
                <a:srgbClr val="FFFFFF"/>
              </a:highlight>
            </a:endParaRPr>
          </a:p>
          <a:p>
            <a:endParaRPr lang="en-US" sz="1200" dirty="0">
              <a:solidFill>
                <a:schemeClr val="tx1"/>
              </a:solidFill>
            </a:endParaRPr>
          </a:p>
        </p:txBody>
      </p:sp>
      <p:pic>
        <p:nvPicPr>
          <p:cNvPr id="4" name="Picture 2" descr="Internet safety for children | Keep your child safe online - CBeebies - BBC">
            <a:extLst>
              <a:ext uri="{FF2B5EF4-FFF2-40B4-BE49-F238E27FC236}">
                <a16:creationId xmlns:a16="http://schemas.microsoft.com/office/drawing/2014/main" id="{B022BCD0-FBB8-A28D-C0BE-E948A1C378D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5465" r="16728"/>
          <a:stretch/>
        </p:blipFill>
        <p:spPr bwMode="auto">
          <a:xfrm>
            <a:off x="7022904" y="10"/>
            <a:ext cx="5160939"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pic>
        <p:nvPicPr>
          <p:cNvPr id="5" name="Picture 4" descr="Free dialog tip advice illustration">
            <a:extLst>
              <a:ext uri="{FF2B5EF4-FFF2-40B4-BE49-F238E27FC236}">
                <a16:creationId xmlns:a16="http://schemas.microsoft.com/office/drawing/2014/main" id="{6C313E5F-12AF-6246-B7BA-8E8EE1D436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4476" y="19627"/>
            <a:ext cx="2580903" cy="183486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red and black rectangular sign with white text&#10;&#10;Description automatically generated with low confidence">
            <a:extLst>
              <a:ext uri="{FF2B5EF4-FFF2-40B4-BE49-F238E27FC236}">
                <a16:creationId xmlns:a16="http://schemas.microsoft.com/office/drawing/2014/main" id="{328141C9-9409-195A-4D05-EA60977137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8661" y="226750"/>
            <a:ext cx="1138484" cy="801355"/>
          </a:xfrm>
          <a:prstGeom prst="rect">
            <a:avLst/>
          </a:prstGeom>
        </p:spPr>
      </p:pic>
    </p:spTree>
    <p:extLst>
      <p:ext uri="{BB962C8B-B14F-4D97-AF65-F5344CB8AC3E}">
        <p14:creationId xmlns:p14="http://schemas.microsoft.com/office/powerpoint/2010/main" val="1247934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3B5C077D-95B4-55A2-F4D3-409CEEA20817}"/>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3C0CD4AF-7362-490E-4270-7492AE9C986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94C1BD7-FF25-4C12-86BF-C0C40ECA0B16}"/>
              </a:ext>
            </a:extLst>
          </p:cNvPr>
          <p:cNvSpPr txBox="1"/>
          <p:nvPr/>
        </p:nvSpPr>
        <p:spPr>
          <a:xfrm>
            <a:off x="5086316" y="5928944"/>
            <a:ext cx="3176080" cy="400110"/>
          </a:xfrm>
          <a:prstGeom prst="rect">
            <a:avLst/>
          </a:prstGeom>
          <a:noFill/>
        </p:spPr>
        <p:txBody>
          <a:bodyPr wrap="square" rtlCol="0">
            <a:spAutoFit/>
          </a:bodyPr>
          <a:lstStyle/>
          <a:p>
            <a:pPr>
              <a:spcAft>
                <a:spcPts val="600"/>
              </a:spcAft>
            </a:pPr>
            <a:r>
              <a:rPr lang="en-GB" sz="2000" b="1" dirty="0">
                <a:solidFill>
                  <a:srgbClr val="FF0000"/>
                </a:solidFill>
              </a:rPr>
              <a:t>parentsafe.lgfl.net</a:t>
            </a:r>
          </a:p>
        </p:txBody>
      </p:sp>
      <p:pic>
        <p:nvPicPr>
          <p:cNvPr id="8" name="Picture 7">
            <a:extLst>
              <a:ext uri="{FF2B5EF4-FFF2-40B4-BE49-F238E27FC236}">
                <a16:creationId xmlns:a16="http://schemas.microsoft.com/office/drawing/2014/main" id="{823A1315-CF4D-B323-B9D4-08D3B28187D9}"/>
              </a:ext>
            </a:extLst>
          </p:cNvPr>
          <p:cNvPicPr>
            <a:picLocks noChangeAspect="1"/>
          </p:cNvPicPr>
          <p:nvPr/>
        </p:nvPicPr>
        <p:blipFill rotWithShape="1">
          <a:blip r:embed="rId3"/>
          <a:srcRect l="4196" r="3157" b="5783"/>
          <a:stretch/>
        </p:blipFill>
        <p:spPr>
          <a:xfrm>
            <a:off x="1313969" y="591671"/>
            <a:ext cx="9689567" cy="5094514"/>
          </a:xfrm>
          <a:prstGeom prst="rect">
            <a:avLst/>
          </a:prstGeom>
          <a:ln>
            <a:noFill/>
          </a:ln>
          <a:effectLst>
            <a:outerShdw blurRad="292100" dist="139700" dir="2700000" algn="tl" rotWithShape="0">
              <a:srgbClr val="333333">
                <a:alpha val="65000"/>
              </a:srgbClr>
            </a:outerShdw>
          </a:effectLst>
        </p:spPr>
      </p:pic>
      <p:sp>
        <p:nvSpPr>
          <p:cNvPr id="9" name="Oval 8">
            <a:extLst>
              <a:ext uri="{FF2B5EF4-FFF2-40B4-BE49-F238E27FC236}">
                <a16:creationId xmlns:a16="http://schemas.microsoft.com/office/drawing/2014/main" id="{493A1177-0A6D-378F-47A0-7F667F13EB22}"/>
              </a:ext>
            </a:extLst>
          </p:cNvPr>
          <p:cNvSpPr/>
          <p:nvPr/>
        </p:nvSpPr>
        <p:spPr>
          <a:xfrm>
            <a:off x="8644539" y="4253867"/>
            <a:ext cx="2358998" cy="986643"/>
          </a:xfrm>
          <a:prstGeom prst="ellipse">
            <a:avLst/>
          </a:prstGeom>
          <a:no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3" name="Straight Arrow Connector 12">
            <a:extLst>
              <a:ext uri="{FF2B5EF4-FFF2-40B4-BE49-F238E27FC236}">
                <a16:creationId xmlns:a16="http://schemas.microsoft.com/office/drawing/2014/main" id="{839A14DF-D2CC-250F-1D3A-66E89F16F2C7}"/>
              </a:ext>
            </a:extLst>
          </p:cNvPr>
          <p:cNvCxnSpPr>
            <a:cxnSpLocks/>
          </p:cNvCxnSpPr>
          <p:nvPr/>
        </p:nvCxnSpPr>
        <p:spPr>
          <a:xfrm flipH="1">
            <a:off x="10350393" y="3044630"/>
            <a:ext cx="1498387" cy="110015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3970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C0AFD2F2-A120-E8E0-8D75-570E3290D6C5}"/>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4DA4EB2-E738-BA24-2099-2EF46E8C7C22}"/>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39968CD0-1EA3-43D1-835E-7D93AC917379}"/>
              </a:ext>
            </a:extLst>
          </p:cNvPr>
          <p:cNvSpPr txBox="1"/>
          <p:nvPr/>
        </p:nvSpPr>
        <p:spPr>
          <a:xfrm>
            <a:off x="495186" y="609420"/>
            <a:ext cx="8754046" cy="830997"/>
          </a:xfrm>
          <a:prstGeom prst="rect">
            <a:avLst/>
          </a:prstGeom>
          <a:noFill/>
        </p:spPr>
        <p:txBody>
          <a:bodyPr wrap="square">
            <a:spAutoFit/>
          </a:bodyPr>
          <a:lstStyle/>
          <a:p>
            <a:r>
              <a:rPr lang="en-GB" sz="2400" b="1"/>
              <a:t>Find conversation starters, story time ideas and  top tips to reinforce key safety messages at </a:t>
            </a:r>
            <a:r>
              <a:rPr lang="en-GB" sz="2400" b="1">
                <a:hlinkClick r:id="rId3"/>
              </a:rPr>
              <a:t>parentsafe.lgfl.net</a:t>
            </a:r>
            <a:r>
              <a:rPr lang="en-GB" sz="2400" b="1"/>
              <a:t>  </a:t>
            </a:r>
          </a:p>
        </p:txBody>
      </p:sp>
      <p:pic>
        <p:nvPicPr>
          <p:cNvPr id="4" name="Picture 3">
            <a:extLst>
              <a:ext uri="{FF2B5EF4-FFF2-40B4-BE49-F238E27FC236}">
                <a16:creationId xmlns:a16="http://schemas.microsoft.com/office/drawing/2014/main" id="{9E17472A-97C7-3F53-F937-30874D0ED542}"/>
              </a:ext>
            </a:extLst>
          </p:cNvPr>
          <p:cNvPicPr>
            <a:picLocks noChangeAspect="1"/>
          </p:cNvPicPr>
          <p:nvPr/>
        </p:nvPicPr>
        <p:blipFill rotWithShape="1">
          <a:blip r:embed="rId4"/>
          <a:srcRect t="27894" b="15225"/>
          <a:stretch/>
        </p:blipFill>
        <p:spPr>
          <a:xfrm>
            <a:off x="0" y="4249997"/>
            <a:ext cx="12192000" cy="1454118"/>
          </a:xfrm>
          <a:prstGeom prst="rect">
            <a:avLst/>
          </a:prstGeom>
        </p:spPr>
      </p:pic>
      <p:pic>
        <p:nvPicPr>
          <p:cNvPr id="8" name="Picture 7">
            <a:extLst>
              <a:ext uri="{FF2B5EF4-FFF2-40B4-BE49-F238E27FC236}">
                <a16:creationId xmlns:a16="http://schemas.microsoft.com/office/drawing/2014/main" id="{3712BDD7-5DBB-17E5-4AF5-6228AEA3C394}"/>
              </a:ext>
            </a:extLst>
          </p:cNvPr>
          <p:cNvPicPr>
            <a:picLocks noChangeAspect="1"/>
          </p:cNvPicPr>
          <p:nvPr/>
        </p:nvPicPr>
        <p:blipFill>
          <a:blip r:embed="rId5"/>
          <a:stretch>
            <a:fillRect/>
          </a:stretch>
        </p:blipFill>
        <p:spPr>
          <a:xfrm rot="847481">
            <a:off x="640328" y="3699171"/>
            <a:ext cx="2892026" cy="2250838"/>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13AC3D80-F116-BC15-9ED4-F0FC9FAE92E6}"/>
              </a:ext>
            </a:extLst>
          </p:cNvPr>
          <p:cNvPicPr>
            <a:picLocks noChangeAspect="1"/>
          </p:cNvPicPr>
          <p:nvPr/>
        </p:nvPicPr>
        <p:blipFill>
          <a:blip r:embed="rId6"/>
          <a:stretch>
            <a:fillRect/>
          </a:stretch>
        </p:blipFill>
        <p:spPr>
          <a:xfrm rot="21031084">
            <a:off x="2357708" y="1557014"/>
            <a:ext cx="2279655" cy="1783607"/>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42932158-A43B-06FF-56D1-639C717C35A6}"/>
              </a:ext>
            </a:extLst>
          </p:cNvPr>
          <p:cNvPicPr>
            <a:picLocks noChangeAspect="1"/>
          </p:cNvPicPr>
          <p:nvPr/>
        </p:nvPicPr>
        <p:blipFill>
          <a:blip r:embed="rId7"/>
          <a:stretch>
            <a:fillRect/>
          </a:stretch>
        </p:blipFill>
        <p:spPr>
          <a:xfrm rot="21309730">
            <a:off x="5233391" y="1907340"/>
            <a:ext cx="3035456" cy="2019404"/>
          </a:xfrm>
          <a:prstGeom prst="rect">
            <a:avLst/>
          </a:prstGeom>
          <a:ln>
            <a:noFill/>
          </a:ln>
          <a:effectLst>
            <a:outerShdw blurRad="292100" dist="139700" dir="2700000" algn="tl" rotWithShape="0">
              <a:srgbClr val="333333">
                <a:alpha val="65000"/>
              </a:srgbClr>
            </a:outerShdw>
          </a:effectLst>
        </p:spPr>
      </p:pic>
      <p:pic>
        <p:nvPicPr>
          <p:cNvPr id="11" name="Picture 10">
            <a:hlinkClick r:id="rId8"/>
            <a:extLst>
              <a:ext uri="{FF2B5EF4-FFF2-40B4-BE49-F238E27FC236}">
                <a16:creationId xmlns:a16="http://schemas.microsoft.com/office/drawing/2014/main" id="{29B3DD00-F197-4B57-7802-E0ACB306051A}"/>
              </a:ext>
            </a:extLst>
          </p:cNvPr>
          <p:cNvPicPr>
            <a:picLocks noChangeAspect="1"/>
          </p:cNvPicPr>
          <p:nvPr/>
        </p:nvPicPr>
        <p:blipFill>
          <a:blip r:embed="rId9"/>
          <a:stretch>
            <a:fillRect/>
          </a:stretch>
        </p:blipFill>
        <p:spPr>
          <a:xfrm>
            <a:off x="9154481" y="327915"/>
            <a:ext cx="2542334" cy="3027333"/>
          </a:xfrm>
          <a:prstGeom prst="rect">
            <a:avLst/>
          </a:prstGeom>
          <a:ln>
            <a:noFill/>
          </a:ln>
          <a:effectLst>
            <a:outerShdw blurRad="292100" dist="139700" dir="2700000" algn="tl" rotWithShape="0">
              <a:srgbClr val="333333">
                <a:alpha val="65000"/>
              </a:srgbClr>
            </a:outerShdw>
          </a:effectLst>
        </p:spPr>
      </p:pic>
      <p:pic>
        <p:nvPicPr>
          <p:cNvPr id="14" name="Picture 13">
            <a:extLst>
              <a:ext uri="{FF2B5EF4-FFF2-40B4-BE49-F238E27FC236}">
                <a16:creationId xmlns:a16="http://schemas.microsoft.com/office/drawing/2014/main" id="{94CA89FE-05EC-9769-9981-8F285B3EDFEC}"/>
              </a:ext>
            </a:extLst>
          </p:cNvPr>
          <p:cNvPicPr>
            <a:picLocks noChangeAspect="1"/>
          </p:cNvPicPr>
          <p:nvPr/>
        </p:nvPicPr>
        <p:blipFill>
          <a:blip r:embed="rId10"/>
          <a:stretch>
            <a:fillRect/>
          </a:stretch>
        </p:blipFill>
        <p:spPr>
          <a:xfrm rot="699831">
            <a:off x="9035380" y="4579655"/>
            <a:ext cx="2962220" cy="1779930"/>
          </a:xfrm>
          <a:prstGeom prst="rect">
            <a:avLst/>
          </a:prstGeom>
          <a:ln>
            <a:noFill/>
          </a:ln>
          <a:effectLst>
            <a:outerShdw blurRad="292100" dist="139700" dir="2700000" algn="tl" rotWithShape="0">
              <a:srgbClr val="333333">
                <a:alpha val="65000"/>
              </a:srgbClr>
            </a:outerShdw>
          </a:effectLst>
        </p:spPr>
      </p:pic>
      <p:pic>
        <p:nvPicPr>
          <p:cNvPr id="16" name="Picture 15">
            <a:extLst>
              <a:ext uri="{FF2B5EF4-FFF2-40B4-BE49-F238E27FC236}">
                <a16:creationId xmlns:a16="http://schemas.microsoft.com/office/drawing/2014/main" id="{B62AF4D0-DB96-1AB6-3F28-F0DBB8ABE4D2}"/>
              </a:ext>
            </a:extLst>
          </p:cNvPr>
          <p:cNvPicPr>
            <a:picLocks noChangeAspect="1"/>
          </p:cNvPicPr>
          <p:nvPr/>
        </p:nvPicPr>
        <p:blipFill>
          <a:blip r:embed="rId11"/>
          <a:stretch>
            <a:fillRect/>
          </a:stretch>
        </p:blipFill>
        <p:spPr>
          <a:xfrm>
            <a:off x="0" y="16248"/>
            <a:ext cx="5543835" cy="463574"/>
          </a:xfrm>
          <a:prstGeom prst="rect">
            <a:avLst/>
          </a:prstGeom>
        </p:spPr>
      </p:pic>
    </p:spTree>
    <p:extLst>
      <p:ext uri="{BB962C8B-B14F-4D97-AF65-F5344CB8AC3E}">
        <p14:creationId xmlns:p14="http://schemas.microsoft.com/office/powerpoint/2010/main" val="3072596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28BB36CC-C18A-BB4C-13B5-1C6CB97B57D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DEVICE USE AND OWNERSHIP</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9CD92425-5163-E068-48EC-30E2C43E68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397" y="5832090"/>
            <a:ext cx="1290918" cy="923613"/>
          </a:xfrm>
          <a:prstGeom prst="rect">
            <a:avLst/>
          </a:prstGeom>
        </p:spPr>
      </p:pic>
    </p:spTree>
    <p:extLst>
      <p:ext uri="{BB962C8B-B14F-4D97-AF65-F5344CB8AC3E}">
        <p14:creationId xmlns:p14="http://schemas.microsoft.com/office/powerpoint/2010/main" val="11090458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5E613DE-BA37-E655-7F45-D431670A4236}"/>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1949495" y="523646"/>
            <a:ext cx="8908043" cy="607978"/>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dirty="0">
                <a:solidFill>
                  <a:srgbClr val="FF0000"/>
                </a:solidFill>
                <a:ea typeface="+mj-ea"/>
                <a:cs typeface="+mj-cs"/>
              </a:rPr>
              <a:t>HOW MUCH DO YOU KNOW </a:t>
            </a:r>
            <a:r>
              <a:rPr lang="en-US" sz="2800" b="1" dirty="0">
                <a:ea typeface="+mj-ea"/>
                <a:cs typeface="+mj-cs"/>
              </a:rPr>
              <a:t>about</a:t>
            </a:r>
            <a:r>
              <a:rPr lang="en-US" sz="2800" b="1" dirty="0">
                <a:solidFill>
                  <a:srgbClr val="FF0000"/>
                </a:solidFill>
                <a:ea typeface="+mj-ea"/>
                <a:cs typeface="+mj-cs"/>
              </a:rPr>
              <a:t> </a:t>
            </a:r>
            <a:r>
              <a:rPr lang="en-US" sz="2800" b="1" dirty="0">
                <a:ea typeface="+mj-ea"/>
                <a:cs typeface="+mj-cs"/>
              </a:rPr>
              <a:t>your child’s life online? </a:t>
            </a:r>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8" name="TextBox 7">
            <a:extLst>
              <a:ext uri="{FF2B5EF4-FFF2-40B4-BE49-F238E27FC236}">
                <a16:creationId xmlns:a16="http://schemas.microsoft.com/office/drawing/2014/main" id="{96009E79-2B50-460F-0FDF-22F96BD8CFBF}"/>
              </a:ext>
            </a:extLst>
          </p:cNvPr>
          <p:cNvSpPr txBox="1"/>
          <p:nvPr/>
        </p:nvSpPr>
        <p:spPr>
          <a:xfrm>
            <a:off x="1180730" y="4506550"/>
            <a:ext cx="10901024" cy="1569660"/>
          </a:xfrm>
          <a:prstGeom prst="rect">
            <a:avLst/>
          </a:prstGeom>
          <a:noFill/>
        </p:spPr>
        <p:txBody>
          <a:bodyPr wrap="square">
            <a:spAutoFit/>
          </a:bodyPr>
          <a:lstStyle/>
          <a:p>
            <a:r>
              <a:rPr lang="en-GB" sz="2400" b="1" dirty="0"/>
              <a:t>Almost all children (96%) aged 3 – 17 went online in 2024</a:t>
            </a:r>
            <a:r>
              <a:rPr lang="en-GB" sz="2400" dirty="0"/>
              <a:t>, highlighting the centrality of the internet in their lives:</a:t>
            </a:r>
          </a:p>
          <a:p>
            <a:pPr marL="1200150" lvl="2" indent="-285750">
              <a:buFont typeface="Arial" panose="020B0604020202020204" pitchFamily="34" charset="0"/>
              <a:buChar char="•"/>
            </a:pPr>
            <a:r>
              <a:rPr lang="en-GB" sz="2400" dirty="0"/>
              <a:t>Younger children commonly use </a:t>
            </a:r>
            <a:r>
              <a:rPr lang="en-GB" sz="2400" b="1" dirty="0"/>
              <a:t>tablets</a:t>
            </a:r>
            <a:r>
              <a:rPr lang="en-GB" sz="2400" dirty="0"/>
              <a:t> to go online</a:t>
            </a:r>
          </a:p>
          <a:p>
            <a:pPr marL="1200150" lvl="2" indent="-285750">
              <a:buFont typeface="Arial" panose="020B0604020202020204" pitchFamily="34" charset="0"/>
              <a:buChar char="•"/>
            </a:pPr>
            <a:r>
              <a:rPr lang="en-GB" sz="2400" dirty="0"/>
              <a:t>Older children are more likely to use </a:t>
            </a:r>
            <a:r>
              <a:rPr lang="en-GB" sz="2400" b="1" dirty="0"/>
              <a:t>mobile phones</a:t>
            </a:r>
          </a:p>
        </p:txBody>
      </p:sp>
      <p:pic>
        <p:nvPicPr>
          <p:cNvPr id="6" name="Picture 6" descr="Free speech bubble talking chat illustration">
            <a:extLst>
              <a:ext uri="{FF2B5EF4-FFF2-40B4-BE49-F238E27FC236}">
                <a16:creationId xmlns:a16="http://schemas.microsoft.com/office/drawing/2014/main" id="{F71BF249-634D-8146-9821-99A4DD91BC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982" y="29432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2" name="Picture 1" descr="Free did you know speech balloon message illustration">
            <a:extLst>
              <a:ext uri="{FF2B5EF4-FFF2-40B4-BE49-F238E27FC236}">
                <a16:creationId xmlns:a16="http://schemas.microsoft.com/office/drawing/2014/main" id="{F2D2B29A-2F55-2660-EB53-A0F67EB838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247984">
            <a:off x="9138942" y="4758470"/>
            <a:ext cx="1635271" cy="163527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2EA3A25A-179B-1862-ABAA-5C2F7460A179}"/>
              </a:ext>
            </a:extLst>
          </p:cNvPr>
          <p:cNvPicPr>
            <a:picLocks noChangeAspect="1"/>
          </p:cNvPicPr>
          <p:nvPr/>
        </p:nvPicPr>
        <p:blipFill>
          <a:blip r:embed="rId5"/>
          <a:stretch>
            <a:fillRect/>
          </a:stretch>
        </p:blipFill>
        <p:spPr>
          <a:xfrm>
            <a:off x="914400" y="1944896"/>
            <a:ext cx="10520265" cy="2130272"/>
          </a:xfrm>
          <a:prstGeom prst="rect">
            <a:avLst/>
          </a:prstGeom>
        </p:spPr>
      </p:pic>
    </p:spTree>
    <p:extLst>
      <p:ext uri="{BB962C8B-B14F-4D97-AF65-F5344CB8AC3E}">
        <p14:creationId xmlns:p14="http://schemas.microsoft.com/office/powerpoint/2010/main" val="30665595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BB149C8B-3C34-B12E-4788-18606232CA0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2105010" y="790328"/>
            <a:ext cx="8805647" cy="1732493"/>
          </a:xfrm>
          <a:prstGeom prst="rect">
            <a:avLst/>
          </a:prstGeom>
        </p:spPr>
        <p:txBody>
          <a:bodyPr vert="horz" lIns="91440" tIns="45720" rIns="91440" bIns="45720" rtlCol="0" anchor="b">
            <a:noAutofit/>
          </a:bodyPr>
          <a:lstStyle/>
          <a:p>
            <a:pPr>
              <a:lnSpc>
                <a:spcPct val="90000"/>
              </a:lnSpc>
              <a:spcBef>
                <a:spcPct val="0"/>
              </a:spcBef>
              <a:spcAft>
                <a:spcPts val="600"/>
              </a:spcAft>
            </a:pPr>
            <a:r>
              <a:rPr lang="en-US" sz="2800" b="1">
                <a:ea typeface="+mj-ea"/>
                <a:cs typeface="+mj-cs"/>
              </a:rPr>
              <a:t>Does your child have their </a:t>
            </a:r>
            <a:r>
              <a:rPr lang="en-US" sz="2800" b="1">
                <a:solidFill>
                  <a:srgbClr val="FF0000"/>
                </a:solidFill>
                <a:ea typeface="+mj-ea"/>
                <a:cs typeface="+mj-cs"/>
              </a:rPr>
              <a:t>OWN MOBILE PHONE?</a:t>
            </a:r>
            <a:r>
              <a:rPr lang="en-US" sz="2800" b="1">
                <a:ea typeface="+mj-ea"/>
                <a:cs typeface="+mj-cs"/>
              </a:rPr>
              <a:t> If so, is it a</a:t>
            </a:r>
            <a:r>
              <a:rPr lang="en-US" sz="2800" b="1">
                <a:solidFill>
                  <a:srgbClr val="FF0000"/>
                </a:solidFill>
                <a:ea typeface="+mj-ea"/>
                <a:cs typeface="+mj-cs"/>
              </a:rPr>
              <a:t> SMART PHONE?</a:t>
            </a:r>
            <a:endParaRPr lang="en-US" sz="2800" b="1">
              <a:ea typeface="+mj-ea"/>
              <a:cs typeface="+mj-cs"/>
            </a:endParaRPr>
          </a:p>
          <a:p>
            <a:pPr>
              <a:lnSpc>
                <a:spcPct val="90000"/>
              </a:lnSpc>
              <a:spcBef>
                <a:spcPct val="0"/>
              </a:spcBef>
              <a:spcAft>
                <a:spcPts val="600"/>
              </a:spcAft>
            </a:pPr>
            <a:endParaRPr lang="en-US" sz="2800" b="1">
              <a:solidFill>
                <a:srgbClr val="FF0000"/>
              </a:solidFill>
              <a:ea typeface="+mj-ea"/>
              <a:cs typeface="+mj-cs"/>
            </a:endParaRPr>
          </a:p>
          <a:p>
            <a:pPr>
              <a:lnSpc>
                <a:spcPct val="90000"/>
              </a:lnSpc>
              <a:spcBef>
                <a:spcPct val="0"/>
              </a:spcBef>
              <a:spcAft>
                <a:spcPts val="600"/>
              </a:spcAft>
            </a:pPr>
            <a:r>
              <a:rPr lang="en-US" sz="2800" b="1">
                <a:ea typeface="+mj-ea"/>
                <a:cs typeface="+mj-cs"/>
              </a:rPr>
              <a:t>                            What </a:t>
            </a:r>
            <a:r>
              <a:rPr lang="en-US" sz="2800" b="1">
                <a:solidFill>
                  <a:srgbClr val="FF0000"/>
                </a:solidFill>
                <a:ea typeface="+mj-ea"/>
                <a:cs typeface="+mj-cs"/>
              </a:rPr>
              <a:t>AGE</a:t>
            </a:r>
            <a:r>
              <a:rPr lang="en-US" sz="2800" b="1">
                <a:ea typeface="+mj-ea"/>
                <a:cs typeface="+mj-cs"/>
              </a:rPr>
              <a:t> do you think is appropriate? </a:t>
            </a:r>
            <a:endParaRPr lang="en-US" sz="2800" b="1">
              <a:solidFill>
                <a:srgbClr val="FF0000"/>
              </a:solidFill>
              <a:ea typeface="+mj-ea"/>
              <a:cs typeface="+mj-cs"/>
            </a:endParaRPr>
          </a:p>
        </p:txBody>
      </p:sp>
      <p:sp>
        <p:nvSpPr>
          <p:cNvPr id="7" name="TextBox 6">
            <a:extLst>
              <a:ext uri="{FF2B5EF4-FFF2-40B4-BE49-F238E27FC236}">
                <a16:creationId xmlns:a16="http://schemas.microsoft.com/office/drawing/2014/main" id="{2131E8D3-708B-2890-C39E-F01A91AB0E31}"/>
              </a:ext>
            </a:extLst>
          </p:cNvPr>
          <p:cNvSpPr txBox="1"/>
          <p:nvPr/>
        </p:nvSpPr>
        <p:spPr>
          <a:xfrm>
            <a:off x="7653403" y="6550223"/>
            <a:ext cx="4415825" cy="307777"/>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pic>
        <p:nvPicPr>
          <p:cNvPr id="5" name="Picture 6" descr="Free speech bubble talking chat illustration">
            <a:extLst>
              <a:ext uri="{FF2B5EF4-FFF2-40B4-BE49-F238E27FC236}">
                <a16:creationId xmlns:a16="http://schemas.microsoft.com/office/drawing/2014/main" id="{76413530-52E8-1C8E-9FEB-1E2BA338EC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2595" y="483267"/>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8" name="Picture 6" descr="Free speech bubble talking chat illustration">
            <a:extLst>
              <a:ext uri="{FF2B5EF4-FFF2-40B4-BE49-F238E27FC236}">
                <a16:creationId xmlns:a16="http://schemas.microsoft.com/office/drawing/2014/main" id="{CA379C88-554A-0E21-2460-67DD3324FC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4771" y="1575725"/>
            <a:ext cx="1092376" cy="109237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graphicFrame>
        <p:nvGraphicFramePr>
          <p:cNvPr id="13" name="Chart 12">
            <a:extLst>
              <a:ext uri="{FF2B5EF4-FFF2-40B4-BE49-F238E27FC236}">
                <a16:creationId xmlns:a16="http://schemas.microsoft.com/office/drawing/2014/main" id="{8FC33225-6015-A312-EC03-E8F129272F73}"/>
              </a:ext>
            </a:extLst>
          </p:cNvPr>
          <p:cNvGraphicFramePr>
            <a:graphicFrameLocks/>
          </p:cNvGraphicFramePr>
          <p:nvPr>
            <p:extLst>
              <p:ext uri="{D42A27DB-BD31-4B8C-83A1-F6EECF244321}">
                <p14:modId xmlns:p14="http://schemas.microsoft.com/office/powerpoint/2010/main" val="796300048"/>
              </p:ext>
            </p:extLst>
          </p:nvPr>
        </p:nvGraphicFramePr>
        <p:xfrm>
          <a:off x="3304771" y="2933909"/>
          <a:ext cx="6389577" cy="3616314"/>
        </p:xfrm>
        <a:graphic>
          <a:graphicData uri="http://schemas.openxmlformats.org/drawingml/2006/chart">
            <c:chart xmlns:c="http://schemas.openxmlformats.org/drawingml/2006/chart" xmlns:r="http://schemas.openxmlformats.org/officeDocument/2006/relationships" r:id="rId4"/>
          </a:graphicData>
        </a:graphic>
      </p:graphicFrame>
      <p:pic>
        <p:nvPicPr>
          <p:cNvPr id="16" name="Picture 2" descr="Free did you know speech balloon message illustration">
            <a:extLst>
              <a:ext uri="{FF2B5EF4-FFF2-40B4-BE49-F238E27FC236}">
                <a16:creationId xmlns:a16="http://schemas.microsoft.com/office/drawing/2014/main" id="{C289C2BC-22C7-2361-66D6-F6050F13A45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62126" y="1283454"/>
            <a:ext cx="1924833" cy="1924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5805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2515ED7-4E88-34FA-0A8A-3511AC27D84E}"/>
              </a:ext>
            </a:extLst>
          </p:cNvPr>
          <p:cNvSpPr txBox="1"/>
          <p:nvPr/>
        </p:nvSpPr>
        <p:spPr>
          <a:xfrm>
            <a:off x="7442187" y="4262798"/>
            <a:ext cx="3719639" cy="1600438"/>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marL="285750" indent="-285750">
              <a:buFont typeface="Arial" panose="020B0604020202020204" pitchFamily="34" charset="0"/>
              <a:buChar char="•"/>
            </a:pPr>
            <a:r>
              <a:rPr lang="en-GB" sz="2000" dirty="0"/>
              <a:t>NO internet access</a:t>
            </a:r>
          </a:p>
          <a:p>
            <a:pPr marL="285750" indent="-285750">
              <a:buFont typeface="Arial" panose="020B0604020202020204" pitchFamily="34" charset="0"/>
              <a:buChar char="•"/>
            </a:pPr>
            <a:r>
              <a:rPr lang="en-GB" sz="2000" dirty="0"/>
              <a:t>Some games</a:t>
            </a:r>
          </a:p>
          <a:p>
            <a:pPr marL="285750" indent="-285750">
              <a:buFont typeface="Arial" panose="020B0604020202020204" pitchFamily="34" charset="0"/>
              <a:buChar char="•"/>
            </a:pPr>
            <a:r>
              <a:rPr lang="en-GB" sz="2000" dirty="0"/>
              <a:t>Anytime phone calls and texts</a:t>
            </a:r>
          </a:p>
          <a:p>
            <a:pPr marL="285750" indent="-285750">
              <a:buFont typeface="Arial" panose="020B0604020202020204" pitchFamily="34" charset="0"/>
              <a:buChar char="•"/>
            </a:pPr>
            <a:r>
              <a:rPr lang="en-GB" sz="2000" dirty="0"/>
              <a:t>Limited parental controls</a:t>
            </a:r>
          </a:p>
          <a:p>
            <a:pPr marL="285750" indent="-285750">
              <a:buFont typeface="Arial" panose="020B0604020202020204" pitchFamily="34" charset="0"/>
              <a:buChar char="•"/>
            </a:pPr>
            <a:endParaRPr lang="en-GB" dirty="0"/>
          </a:p>
        </p:txBody>
      </p:sp>
      <p:cxnSp>
        <p:nvCxnSpPr>
          <p:cNvPr id="6" name="Straight Connector 5">
            <a:extLst>
              <a:ext uri="{FF2B5EF4-FFF2-40B4-BE49-F238E27FC236}">
                <a16:creationId xmlns:a16="http://schemas.microsoft.com/office/drawing/2014/main" id="{173CE6B9-1DA0-2196-B205-4F4BA0B7795D}"/>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2110400" y="720267"/>
            <a:ext cx="7479323" cy="52002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a:solidFill>
                  <a:srgbClr val="FF0000"/>
                </a:solidFill>
                <a:ea typeface="+mj-ea"/>
                <a:cs typeface="+mj-cs"/>
              </a:rPr>
              <a:t>SMARTPHONE </a:t>
            </a:r>
            <a:r>
              <a:rPr lang="en-US" sz="2800" b="1">
                <a:ea typeface="+mj-ea"/>
                <a:cs typeface="+mj-cs"/>
              </a:rPr>
              <a:t>or </a:t>
            </a:r>
            <a:r>
              <a:rPr lang="en-US" sz="2800" b="1">
                <a:solidFill>
                  <a:srgbClr val="FF0000"/>
                </a:solidFill>
                <a:ea typeface="+mj-ea"/>
                <a:cs typeface="+mj-cs"/>
              </a:rPr>
              <a:t>‘NON’-SMART / BRICK </a:t>
            </a:r>
            <a:r>
              <a:rPr lang="en-US" sz="2800" b="1">
                <a:ea typeface="+mj-ea"/>
                <a:cs typeface="+mj-cs"/>
              </a:rPr>
              <a:t>phone?</a:t>
            </a:r>
          </a:p>
        </p:txBody>
      </p:sp>
      <p:pic>
        <p:nvPicPr>
          <p:cNvPr id="4" name="Picture 2" descr="Free slider cellphone cellular illustration">
            <a:extLst>
              <a:ext uri="{FF2B5EF4-FFF2-40B4-BE49-F238E27FC236}">
                <a16:creationId xmlns:a16="http://schemas.microsoft.com/office/drawing/2014/main" id="{B147E541-7A38-C21D-481C-2126FEFBA2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93661">
            <a:off x="4971076" y="4646826"/>
            <a:ext cx="3512760" cy="206374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D2904D4-8C72-AC90-EE71-C4A3B230CAE2}"/>
              </a:ext>
            </a:extLst>
          </p:cNvPr>
          <p:cNvSpPr txBox="1"/>
          <p:nvPr/>
        </p:nvSpPr>
        <p:spPr>
          <a:xfrm>
            <a:off x="494140" y="2321004"/>
            <a:ext cx="3479744" cy="221599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285750" indent="-285750">
              <a:buFont typeface="Arial" panose="020B0604020202020204" pitchFamily="34" charset="0"/>
              <a:buChar char="•"/>
            </a:pPr>
            <a:r>
              <a:rPr lang="en-GB" sz="2000" dirty="0"/>
              <a:t>Internet access</a:t>
            </a:r>
          </a:p>
          <a:p>
            <a:pPr marL="285750" indent="-285750">
              <a:buFont typeface="Arial" panose="020B0604020202020204" pitchFamily="34" charset="0"/>
              <a:buChar char="•"/>
            </a:pPr>
            <a:r>
              <a:rPr lang="en-GB" sz="2000" dirty="0"/>
              <a:t>Social media, apps and games</a:t>
            </a:r>
          </a:p>
          <a:p>
            <a:pPr marL="285750" indent="-285750">
              <a:buFont typeface="Arial" panose="020B0604020202020204" pitchFamily="34" charset="0"/>
              <a:buChar char="•"/>
            </a:pPr>
            <a:r>
              <a:rPr lang="en-GB" sz="2000" dirty="0"/>
              <a:t>Notifications </a:t>
            </a:r>
          </a:p>
          <a:p>
            <a:pPr marL="285750" indent="-285750">
              <a:buFont typeface="Arial" panose="020B0604020202020204" pitchFamily="34" charset="0"/>
              <a:buChar char="•"/>
            </a:pPr>
            <a:r>
              <a:rPr lang="en-GB" sz="2000" dirty="0"/>
              <a:t>Anytime connection</a:t>
            </a:r>
          </a:p>
          <a:p>
            <a:pPr marL="285750" indent="-285750">
              <a:buFont typeface="Arial" panose="020B0604020202020204" pitchFamily="34" charset="0"/>
              <a:buChar char="•"/>
            </a:pPr>
            <a:r>
              <a:rPr lang="en-GB" sz="2000" dirty="0"/>
              <a:t>Parental controls</a:t>
            </a:r>
          </a:p>
          <a:p>
            <a:pPr marL="285750" indent="-285750">
              <a:buFont typeface="Arial" panose="020B0604020202020204" pitchFamily="34" charset="0"/>
              <a:buChar char="•"/>
            </a:pPr>
            <a:endParaRPr lang="en-GB" dirty="0"/>
          </a:p>
        </p:txBody>
      </p:sp>
      <p:sp>
        <p:nvSpPr>
          <p:cNvPr id="9" name="Rectangle: Rounded Corners 8">
            <a:extLst>
              <a:ext uri="{FF2B5EF4-FFF2-40B4-BE49-F238E27FC236}">
                <a16:creationId xmlns:a16="http://schemas.microsoft.com/office/drawing/2014/main" id="{62D6BECF-588D-A2B5-3F72-2F5BA048FCC4}"/>
              </a:ext>
            </a:extLst>
          </p:cNvPr>
          <p:cNvSpPr/>
          <p:nvPr/>
        </p:nvSpPr>
        <p:spPr>
          <a:xfrm>
            <a:off x="6096000" y="1654056"/>
            <a:ext cx="5240952" cy="1685523"/>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400" b="1" dirty="0">
                <a:solidFill>
                  <a:schemeClr val="tx1"/>
                </a:solidFill>
                <a:effectLst/>
                <a:latin typeface="Arial" panose="020B0604020202020204" pitchFamily="34" charset="0"/>
                <a:ea typeface="Arial" panose="020B0604020202020204" pitchFamily="34" charset="0"/>
              </a:rPr>
              <a:t>REMEMBER IT’S </a:t>
            </a:r>
            <a:r>
              <a:rPr lang="en-US" sz="2400" b="1" u="sng" dirty="0">
                <a:solidFill>
                  <a:schemeClr val="tx1"/>
                </a:solidFill>
                <a:effectLst/>
                <a:latin typeface="Arial" panose="020B0604020202020204" pitchFamily="34" charset="0"/>
                <a:ea typeface="Arial" panose="020B0604020202020204" pitchFamily="34" charset="0"/>
              </a:rPr>
              <a:t>YOUR CHOICE </a:t>
            </a:r>
          </a:p>
          <a:p>
            <a:pPr algn="ctr"/>
            <a:r>
              <a:rPr lang="en-US" dirty="0">
                <a:solidFill>
                  <a:schemeClr val="tx1"/>
                </a:solidFill>
                <a:latin typeface="Arial" panose="020B0604020202020204" pitchFamily="34" charset="0"/>
                <a:ea typeface="Arial" panose="020B0604020202020204" pitchFamily="34" charset="0"/>
              </a:rPr>
              <a:t>E</a:t>
            </a:r>
            <a:r>
              <a:rPr lang="en-US" sz="1800" dirty="0">
                <a:solidFill>
                  <a:schemeClr val="tx1"/>
                </a:solidFill>
                <a:effectLst/>
                <a:latin typeface="Arial" panose="020B0604020202020204" pitchFamily="34" charset="0"/>
                <a:ea typeface="Arial" panose="020B0604020202020204" pitchFamily="34" charset="0"/>
              </a:rPr>
              <a:t>very child and situation is unique,</a:t>
            </a:r>
          </a:p>
          <a:p>
            <a:pPr algn="ctr"/>
            <a:r>
              <a:rPr lang="en-US" sz="1800" dirty="0">
                <a:solidFill>
                  <a:schemeClr val="tx1"/>
                </a:solidFill>
                <a:effectLst/>
                <a:latin typeface="Arial" panose="020B0604020202020204" pitchFamily="34" charset="0"/>
                <a:ea typeface="Arial" panose="020B0604020202020204" pitchFamily="34" charset="0"/>
              </a:rPr>
              <a:t> and you are  best placed to know their needs</a:t>
            </a:r>
            <a:endParaRPr lang="en-GB" dirty="0">
              <a:solidFill>
                <a:schemeClr val="tx1"/>
              </a:solidFill>
            </a:endParaRPr>
          </a:p>
        </p:txBody>
      </p:sp>
      <p:pic>
        <p:nvPicPr>
          <p:cNvPr id="7" name="Picture 6" descr="Free speech bubble talking chat illustration">
            <a:extLst>
              <a:ext uri="{FF2B5EF4-FFF2-40B4-BE49-F238E27FC236}">
                <a16:creationId xmlns:a16="http://schemas.microsoft.com/office/drawing/2014/main" id="{30CC348C-0E83-BA8B-FF5C-593A902799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040" y="30598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028" name="Picture 4" descr="Free iphone cellphone smartphone illustration">
            <a:extLst>
              <a:ext uri="{FF2B5EF4-FFF2-40B4-BE49-F238E27FC236}">
                <a16:creationId xmlns:a16="http://schemas.microsoft.com/office/drawing/2014/main" id="{B4AE6AA4-9B1F-1F8E-BEE7-1A6A83D9D2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81141" y="2597194"/>
            <a:ext cx="2817465" cy="2875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4131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F84E423D-95F1-EBFE-8062-F700F2827D6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3" name="TextBox 2">
            <a:extLst>
              <a:ext uri="{FF2B5EF4-FFF2-40B4-BE49-F238E27FC236}">
                <a16:creationId xmlns:a16="http://schemas.microsoft.com/office/drawing/2014/main" id="{8E73B482-2AEE-2249-EE09-5B388C8880F2}"/>
              </a:ext>
            </a:extLst>
          </p:cNvPr>
          <p:cNvSpPr txBox="1"/>
          <p:nvPr/>
        </p:nvSpPr>
        <p:spPr>
          <a:xfrm>
            <a:off x="1031495" y="5161223"/>
            <a:ext cx="10485617" cy="707886"/>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marL="342900" indent="-342900">
              <a:buFont typeface="Arial" panose="020B0604020202020204" pitchFamily="34" charset="0"/>
              <a:buChar char="•"/>
            </a:pPr>
            <a:r>
              <a:rPr lang="en-GB" sz="2000" b="1" dirty="0">
                <a:solidFill>
                  <a:schemeClr val="tx1"/>
                </a:solidFill>
              </a:rPr>
              <a:t>By age 11, nine in ten children own their own mobile phone</a:t>
            </a:r>
            <a:r>
              <a:rPr lang="en-GB" sz="2000" dirty="0">
                <a:solidFill>
                  <a:schemeClr val="tx1"/>
                </a:solidFill>
              </a:rPr>
              <a:t>, </a:t>
            </a:r>
            <a:r>
              <a:rPr lang="en-GB" sz="2000" dirty="0"/>
              <a:t>distinct from using a family device</a:t>
            </a:r>
          </a:p>
          <a:p>
            <a:pPr marL="342900" indent="-342900">
              <a:buFont typeface="Arial" panose="020B0604020202020204" pitchFamily="34" charset="0"/>
              <a:buChar char="•"/>
            </a:pPr>
            <a:r>
              <a:rPr lang="en-GB" sz="2000" dirty="0"/>
              <a:t>This correlates with </a:t>
            </a:r>
            <a:r>
              <a:rPr lang="en-GB" sz="2000" b="1" dirty="0"/>
              <a:t>transition from primary to secondary school</a:t>
            </a:r>
            <a:r>
              <a:rPr lang="en-GB" sz="2000" dirty="0"/>
              <a:t>. </a:t>
            </a:r>
            <a:endParaRPr lang="en-GB" sz="2000" b="1" dirty="0"/>
          </a:p>
        </p:txBody>
      </p:sp>
      <p:pic>
        <p:nvPicPr>
          <p:cNvPr id="2050" name="Picture 2" descr="Free did you know speech balloon message illustration">
            <a:extLst>
              <a:ext uri="{FF2B5EF4-FFF2-40B4-BE49-F238E27FC236}">
                <a16:creationId xmlns:a16="http://schemas.microsoft.com/office/drawing/2014/main" id="{B1486B10-CDEA-7E5F-F2BD-A3D34B296B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4165" y="-18030"/>
            <a:ext cx="2716566" cy="271656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6C4E00EE-C578-D592-CBC7-F9D24753A661}"/>
              </a:ext>
            </a:extLst>
          </p:cNvPr>
          <p:cNvPicPr>
            <a:picLocks noChangeAspect="1"/>
          </p:cNvPicPr>
          <p:nvPr/>
        </p:nvPicPr>
        <p:blipFill>
          <a:blip r:embed="rId4"/>
          <a:stretch>
            <a:fillRect/>
          </a:stretch>
        </p:blipFill>
        <p:spPr>
          <a:xfrm>
            <a:off x="765313" y="362791"/>
            <a:ext cx="8478852" cy="4338898"/>
          </a:xfrm>
          <a:prstGeom prst="rect">
            <a:avLst/>
          </a:prstGeom>
        </p:spPr>
      </p:pic>
    </p:spTree>
    <p:extLst>
      <p:ext uri="{BB962C8B-B14F-4D97-AF65-F5344CB8AC3E}">
        <p14:creationId xmlns:p14="http://schemas.microsoft.com/office/powerpoint/2010/main" val="34800069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7B7CEFD4-B532-7A58-0DCD-ACDC859DC665}"/>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6" name="Picture 5">
            <a:extLst>
              <a:ext uri="{FF2B5EF4-FFF2-40B4-BE49-F238E27FC236}">
                <a16:creationId xmlns:a16="http://schemas.microsoft.com/office/drawing/2014/main" id="{EBC33A8A-F7E3-877A-F110-F08055E099C8}"/>
              </a:ext>
            </a:extLst>
          </p:cNvPr>
          <p:cNvPicPr>
            <a:picLocks noChangeAspect="1"/>
          </p:cNvPicPr>
          <p:nvPr/>
        </p:nvPicPr>
        <p:blipFill rotWithShape="1">
          <a:blip r:embed="rId3"/>
          <a:srcRect b="-1278"/>
          <a:stretch/>
        </p:blipFill>
        <p:spPr>
          <a:xfrm>
            <a:off x="5581650" y="292322"/>
            <a:ext cx="6261904" cy="6132332"/>
          </a:xfrm>
          <a:prstGeom prst="rect">
            <a:avLst/>
          </a:prstGeom>
          <a:ln>
            <a:noFill/>
          </a:ln>
          <a:effectLst>
            <a:outerShdw blurRad="292100" dist="139700" dir="2700000" algn="tl" rotWithShape="0">
              <a:srgbClr val="333333">
                <a:alpha val="65000"/>
              </a:srgbClr>
            </a:outerShdw>
          </a:effectLst>
        </p:spPr>
      </p:pic>
      <p:sp>
        <p:nvSpPr>
          <p:cNvPr id="8" name="Rectangle 1">
            <a:extLst>
              <a:ext uri="{FF2B5EF4-FFF2-40B4-BE49-F238E27FC236}">
                <a16:creationId xmlns:a16="http://schemas.microsoft.com/office/drawing/2014/main" id="{92F10CD4-0EBE-6451-85EF-9C350880E17D}"/>
              </a:ext>
            </a:extLst>
          </p:cNvPr>
          <p:cNvSpPr>
            <a:spLocks noChangeArrowheads="1"/>
          </p:cNvSpPr>
          <p:nvPr/>
        </p:nvSpPr>
        <p:spPr bwMode="auto">
          <a:xfrm>
            <a:off x="998508" y="2414444"/>
            <a:ext cx="3789624" cy="32624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0F1419"/>
                </a:solidFill>
                <a:effectLst/>
                <a:latin typeface="+mn-lt"/>
              </a:rPr>
              <a:t>To help you </a:t>
            </a:r>
            <a:r>
              <a:rPr lang="en-US" altLang="en-US" sz="2800" dirty="0">
                <a:solidFill>
                  <a:srgbClr val="0F1419"/>
                </a:solidFill>
                <a:latin typeface="+mn-lt"/>
              </a:rPr>
              <a:t>with </a:t>
            </a:r>
            <a:r>
              <a:rPr kumimoji="0" lang="en-US" altLang="en-US" sz="2800" b="0" i="0" u="none" strike="noStrike" cap="none" normalizeH="0" baseline="0" dirty="0">
                <a:ln>
                  <a:noFill/>
                </a:ln>
                <a:solidFill>
                  <a:srgbClr val="0F1419"/>
                </a:solidFill>
                <a:effectLst/>
                <a:latin typeface="+mn-lt"/>
              </a:rPr>
              <a:t>the transition of pupils from primary to secondary, why not download our </a:t>
            </a:r>
            <a:r>
              <a:rPr kumimoji="0" lang="en-US" altLang="en-US" sz="2800" b="1" i="0" u="none" strike="noStrike" cap="none" normalizeH="0" baseline="0" dirty="0">
                <a:ln>
                  <a:noFill/>
                </a:ln>
                <a:solidFill>
                  <a:srgbClr val="0F1419"/>
                </a:solidFill>
                <a:effectLst/>
                <a:latin typeface="+mn-lt"/>
              </a:rPr>
              <a:t>FREE </a:t>
            </a:r>
            <a:r>
              <a:rPr kumimoji="0" lang="en-US" altLang="en-US" sz="2800" b="1" i="0" u="none" strike="noStrike" cap="none" normalizeH="0" baseline="0" dirty="0">
                <a:ln>
                  <a:noFill/>
                </a:ln>
                <a:solidFill>
                  <a:srgbClr val="0F1419"/>
                </a:solidFill>
                <a:effectLst/>
                <a:latin typeface="+mn-lt"/>
                <a:hlinkClick r:id="rId4"/>
              </a:rPr>
              <a:t>Leaflet for parents</a:t>
            </a:r>
            <a:r>
              <a:rPr kumimoji="0" lang="en-US" altLang="en-US" sz="2800" b="1" i="0" u="none" strike="noStrike" cap="none" normalizeH="0" baseline="0" dirty="0">
                <a:ln>
                  <a:noFill/>
                </a:ln>
                <a:solidFill>
                  <a:srgbClr val="0F1419"/>
                </a:solidFill>
                <a:effectLst/>
                <a:latin typeface="+mn-lt"/>
              </a:rPr>
              <a:t>:</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dirty="0">
                <a:solidFill>
                  <a:srgbClr val="C00000"/>
                </a:solidFill>
                <a:ea typeface="Aptos" panose="020B0004020202020204" pitchFamily="34" charset="0"/>
              </a:rPr>
              <a:t>u</a:t>
            </a:r>
            <a:r>
              <a:rPr lang="en-GB" sz="1800" dirty="0">
                <a:solidFill>
                  <a:srgbClr val="C00000"/>
                </a:solidFill>
                <a:effectLst/>
                <a:latin typeface="Arial" panose="020B0604020202020204" pitchFamily="34" charset="0"/>
                <a:ea typeface="Aptos" panose="020B0004020202020204" pitchFamily="34" charset="0"/>
              </a:rPr>
              <a:t>nderstanding </a:t>
            </a:r>
            <a:r>
              <a:rPr lang="en-GB" sz="1800" b="1" dirty="0">
                <a:solidFill>
                  <a:srgbClr val="C00000"/>
                </a:solidFill>
                <a:effectLst/>
                <a:latin typeface="Arial" panose="020B0604020202020204" pitchFamily="34" charset="0"/>
                <a:ea typeface="Aptos" panose="020B0004020202020204" pitchFamily="34" charset="0"/>
              </a:rPr>
              <a:t>risk</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800" dirty="0">
                <a:solidFill>
                  <a:srgbClr val="C00000"/>
                </a:solidFill>
                <a:effectLst/>
                <a:latin typeface="Arial" panose="020B0604020202020204" pitchFamily="34" charset="0"/>
                <a:ea typeface="Aptos" panose="020B0004020202020204" pitchFamily="34" charset="0"/>
              </a:rPr>
              <a:t>using </a:t>
            </a:r>
            <a:r>
              <a:rPr lang="en-GB" sz="1800" b="1" dirty="0">
                <a:solidFill>
                  <a:srgbClr val="C00000"/>
                </a:solidFill>
                <a:effectLst/>
                <a:latin typeface="Arial" panose="020B0604020202020204" pitchFamily="34" charset="0"/>
                <a:ea typeface="Aptos" panose="020B0004020202020204" pitchFamily="34" charset="0"/>
              </a:rPr>
              <a:t>tech for good</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800" b="1" dirty="0">
                <a:solidFill>
                  <a:srgbClr val="C00000"/>
                </a:solidFill>
                <a:effectLst/>
                <a:latin typeface="Arial" panose="020B0604020202020204" pitchFamily="34" charset="0"/>
                <a:ea typeface="Aptos" panose="020B0004020202020204" pitchFamily="34" charset="0"/>
              </a:rPr>
              <a:t>healthy habits </a:t>
            </a:r>
            <a:r>
              <a:rPr lang="en-GB" sz="1800" dirty="0">
                <a:solidFill>
                  <a:srgbClr val="C00000"/>
                </a:solidFill>
                <a:effectLst/>
                <a:latin typeface="Arial" panose="020B0604020202020204" pitchFamily="34" charset="0"/>
                <a:ea typeface="Aptos" panose="020B0004020202020204" pitchFamily="34" charset="0"/>
              </a:rPr>
              <a:t>and tips</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800" b="1" dirty="0">
                <a:solidFill>
                  <a:srgbClr val="C00000"/>
                </a:solidFill>
                <a:effectLst/>
                <a:latin typeface="Arial" panose="020B0604020202020204" pitchFamily="34" charset="0"/>
                <a:ea typeface="Aptos" panose="020B0004020202020204" pitchFamily="34" charset="0"/>
              </a:rPr>
              <a:t>when best </a:t>
            </a:r>
            <a:r>
              <a:rPr lang="en-GB" sz="1800" dirty="0">
                <a:solidFill>
                  <a:srgbClr val="C00000"/>
                </a:solidFill>
                <a:effectLst/>
                <a:latin typeface="Arial" panose="020B0604020202020204" pitchFamily="34" charset="0"/>
                <a:ea typeface="Aptos" panose="020B0004020202020204" pitchFamily="34" charset="0"/>
              </a:rPr>
              <a:t>to get a phone </a:t>
            </a:r>
            <a:endParaRPr kumimoji="0" lang="en-US" altLang="en-US" sz="2800" b="1" i="0" u="none" strike="noStrike" cap="none" normalizeH="0" baseline="0" dirty="0">
              <a:ln>
                <a:noFill/>
              </a:ln>
              <a:solidFill>
                <a:srgbClr val="C00000"/>
              </a:solidFill>
              <a:effectLst/>
              <a:latin typeface="+mn-lt"/>
            </a:endParaRPr>
          </a:p>
        </p:txBody>
      </p:sp>
      <p:sp>
        <p:nvSpPr>
          <p:cNvPr id="9" name="AutoShape 2" descr="🔗">
            <a:extLst>
              <a:ext uri="{FF2B5EF4-FFF2-40B4-BE49-F238E27FC236}">
                <a16:creationId xmlns:a16="http://schemas.microsoft.com/office/drawing/2014/main" id="{D1021AB6-7B12-7512-73B4-BF4F1D9F2B12}"/>
              </a:ext>
            </a:extLst>
          </p:cNvPr>
          <p:cNvSpPr>
            <a:spLocks noChangeAspect="1" noChangeArrowheads="1"/>
          </p:cNvSpPr>
          <p:nvPr/>
        </p:nvSpPr>
        <p:spPr bwMode="auto">
          <a:xfrm flipV="1">
            <a:off x="9501768" y="2332036"/>
            <a:ext cx="3721784" cy="61304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descr="Free dialog tip advice illustration">
            <a:extLst>
              <a:ext uri="{FF2B5EF4-FFF2-40B4-BE49-F238E27FC236}">
                <a16:creationId xmlns:a16="http://schemas.microsoft.com/office/drawing/2014/main" id="{0F0FAB85-DD05-4290-EE5E-DB0FE00850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6943" y="180370"/>
            <a:ext cx="2580903" cy="1834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99012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19595CFB-EB2B-5FF0-2A5B-A03622D67A2D}"/>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SUPERVISION AND PARENTAL CONTROLS</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E8A5146F-B173-FD2C-6763-6502F53917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3710" y="5832090"/>
            <a:ext cx="1290918" cy="923613"/>
          </a:xfrm>
          <a:prstGeom prst="rect">
            <a:avLst/>
          </a:prstGeom>
        </p:spPr>
      </p:pic>
    </p:spTree>
    <p:extLst>
      <p:ext uri="{BB962C8B-B14F-4D97-AF65-F5344CB8AC3E}">
        <p14:creationId xmlns:p14="http://schemas.microsoft.com/office/powerpoint/2010/main" val="3868645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A19936A2-9522-52FA-F137-A7E28848A496}"/>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194C1BD7-FF25-4C12-86BF-C0C40ECA0B16}"/>
              </a:ext>
            </a:extLst>
          </p:cNvPr>
          <p:cNvSpPr txBox="1"/>
          <p:nvPr/>
        </p:nvSpPr>
        <p:spPr>
          <a:xfrm>
            <a:off x="7352779" y="6486754"/>
            <a:ext cx="4728976" cy="307777"/>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5" name="TextBox 4">
            <a:extLst>
              <a:ext uri="{FF2B5EF4-FFF2-40B4-BE49-F238E27FC236}">
                <a16:creationId xmlns:a16="http://schemas.microsoft.com/office/drawing/2014/main" id="{C42D2087-C368-F87E-262F-DD7425960597}"/>
              </a:ext>
            </a:extLst>
          </p:cNvPr>
          <p:cNvSpPr txBox="1"/>
          <p:nvPr/>
        </p:nvSpPr>
        <p:spPr>
          <a:xfrm>
            <a:off x="2056395" y="406358"/>
            <a:ext cx="8157029" cy="1077218"/>
          </a:xfrm>
          <a:prstGeom prst="rect">
            <a:avLst/>
          </a:prstGeom>
          <a:noFill/>
        </p:spPr>
        <p:txBody>
          <a:bodyPr wrap="square">
            <a:spAutoFit/>
          </a:bodyPr>
          <a:lstStyle/>
          <a:p>
            <a:r>
              <a:rPr lang="en-GB" sz="3200" b="1"/>
              <a:t>What </a:t>
            </a:r>
            <a:r>
              <a:rPr lang="en-GB" sz="3200" b="1">
                <a:solidFill>
                  <a:srgbClr val="FF0000"/>
                </a:solidFill>
              </a:rPr>
              <a:t>RULES</a:t>
            </a:r>
            <a:r>
              <a:rPr lang="en-GB" sz="3200" b="1"/>
              <a:t> do </a:t>
            </a:r>
            <a:r>
              <a:rPr lang="en-GB" sz="3200" b="1">
                <a:solidFill>
                  <a:srgbClr val="FF0000"/>
                </a:solidFill>
              </a:rPr>
              <a:t>YOU SET </a:t>
            </a:r>
            <a:r>
              <a:rPr lang="en-GB" sz="3200" b="1"/>
              <a:t>about being online?</a:t>
            </a:r>
          </a:p>
          <a:p>
            <a:r>
              <a:rPr lang="en-GB" sz="3200" b="1"/>
              <a:t>What do you do that </a:t>
            </a:r>
            <a:r>
              <a:rPr lang="en-GB" sz="3200" b="1">
                <a:solidFill>
                  <a:srgbClr val="FF0000"/>
                </a:solidFill>
              </a:rPr>
              <a:t>WORKS</a:t>
            </a:r>
            <a:r>
              <a:rPr lang="en-GB" sz="3200" b="1"/>
              <a:t>?</a:t>
            </a:r>
            <a:endParaRPr lang="en-GB" sz="3200"/>
          </a:p>
        </p:txBody>
      </p: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8273A6B6-4C02-CCB2-A89C-F22203349811}"/>
              </a:ext>
            </a:extLst>
          </p:cNvPr>
          <p:cNvSpPr txBox="1"/>
          <p:nvPr/>
        </p:nvSpPr>
        <p:spPr>
          <a:xfrm>
            <a:off x="364564" y="2336776"/>
            <a:ext cx="2749463" cy="317009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000" dirty="0"/>
              <a:t>While parental concerns in some areas have increased considerably, their </a:t>
            </a:r>
            <a:r>
              <a:rPr lang="en-GB" sz="2000" b="1" dirty="0"/>
              <a:t>enforcement of rules appears to be diminishing</a:t>
            </a:r>
            <a:r>
              <a:rPr lang="en-GB" sz="2000" dirty="0"/>
              <a:t>, partly due to parents’ </a:t>
            </a:r>
            <a:r>
              <a:rPr lang="en-GB" sz="2000" b="1" dirty="0">
                <a:solidFill>
                  <a:srgbClr val="C00000"/>
                </a:solidFill>
              </a:rPr>
              <a:t>resignation</a:t>
            </a:r>
            <a:r>
              <a:rPr lang="en-GB" sz="2000" dirty="0"/>
              <a:t> about their </a:t>
            </a:r>
            <a:r>
              <a:rPr lang="en-GB" sz="2000" b="1" dirty="0">
                <a:solidFill>
                  <a:srgbClr val="C00000"/>
                </a:solidFill>
              </a:rPr>
              <a:t>ability to intervene </a:t>
            </a:r>
            <a:r>
              <a:rPr lang="en-GB" sz="2000" dirty="0"/>
              <a:t>in their children’s online lives.</a:t>
            </a:r>
          </a:p>
        </p:txBody>
      </p:sp>
      <p:pic>
        <p:nvPicPr>
          <p:cNvPr id="8" name="Picture 7" descr="Free speech bubble talking chat illustration">
            <a:extLst>
              <a:ext uri="{FF2B5EF4-FFF2-40B4-BE49-F238E27FC236}">
                <a16:creationId xmlns:a16="http://schemas.microsoft.com/office/drawing/2014/main" id="{90239844-6D61-0A00-32D5-DCC1B074A9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0" y="30598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23E20253-98A4-54E4-433C-738AA2FDE38B}"/>
              </a:ext>
            </a:extLst>
          </p:cNvPr>
          <p:cNvPicPr>
            <a:picLocks noChangeAspect="1"/>
          </p:cNvPicPr>
          <p:nvPr/>
        </p:nvPicPr>
        <p:blipFill>
          <a:blip r:embed="rId4"/>
          <a:stretch>
            <a:fillRect/>
          </a:stretch>
        </p:blipFill>
        <p:spPr>
          <a:xfrm>
            <a:off x="3431240" y="1743477"/>
            <a:ext cx="8650515" cy="4356698"/>
          </a:xfrm>
          <a:prstGeom prst="rect">
            <a:avLst/>
          </a:prstGeom>
        </p:spPr>
      </p:pic>
    </p:spTree>
    <p:extLst>
      <p:ext uri="{BB962C8B-B14F-4D97-AF65-F5344CB8AC3E}">
        <p14:creationId xmlns:p14="http://schemas.microsoft.com/office/powerpoint/2010/main" val="22117367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67B919-5817-53AE-4C62-3E2C84ADFB72}"/>
            </a:ext>
          </a:extLst>
        </p:cNvPr>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0246BF0-5858-28F8-BC58-580EDF535696}"/>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F0578399-D1D6-3E46-5F6F-EECC8BFB3416}"/>
              </a:ext>
            </a:extLst>
          </p:cNvPr>
          <p:cNvSpPr txBox="1"/>
          <p:nvPr/>
        </p:nvSpPr>
        <p:spPr>
          <a:xfrm>
            <a:off x="7352779" y="6486754"/>
            <a:ext cx="4728976" cy="307777"/>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5" name="TextBox 4">
            <a:extLst>
              <a:ext uri="{FF2B5EF4-FFF2-40B4-BE49-F238E27FC236}">
                <a16:creationId xmlns:a16="http://schemas.microsoft.com/office/drawing/2014/main" id="{F858271E-0577-CC77-CBF9-BED4801C2BA6}"/>
              </a:ext>
            </a:extLst>
          </p:cNvPr>
          <p:cNvSpPr txBox="1"/>
          <p:nvPr/>
        </p:nvSpPr>
        <p:spPr>
          <a:xfrm>
            <a:off x="2056395" y="406358"/>
            <a:ext cx="8611605" cy="1569660"/>
          </a:xfrm>
          <a:prstGeom prst="rect">
            <a:avLst/>
          </a:prstGeom>
          <a:noFill/>
        </p:spPr>
        <p:txBody>
          <a:bodyPr wrap="square">
            <a:spAutoFit/>
          </a:bodyPr>
          <a:lstStyle/>
          <a:p>
            <a:r>
              <a:rPr lang="en-GB" sz="3200" b="1" dirty="0"/>
              <a:t>Do you </a:t>
            </a:r>
            <a:r>
              <a:rPr lang="en-GB" sz="3200" b="1" dirty="0">
                <a:solidFill>
                  <a:srgbClr val="FF0000"/>
                </a:solidFill>
              </a:rPr>
              <a:t>RESTRICT</a:t>
            </a:r>
            <a:r>
              <a:rPr lang="en-GB" sz="3200" b="1" dirty="0"/>
              <a:t> their </a:t>
            </a:r>
            <a:r>
              <a:rPr lang="en-GB" sz="3200" b="1" dirty="0">
                <a:solidFill>
                  <a:srgbClr val="FF0000"/>
                </a:solidFill>
              </a:rPr>
              <a:t>MOBILE PHONE USE</a:t>
            </a:r>
            <a:r>
              <a:rPr lang="en-GB" sz="3200" b="1" dirty="0"/>
              <a:t>?</a:t>
            </a:r>
          </a:p>
          <a:p>
            <a:r>
              <a:rPr lang="en-GB" sz="3200" dirty="0"/>
              <a:t>                  If so, have you found it </a:t>
            </a:r>
            <a:r>
              <a:rPr lang="en-GB" sz="3200" b="1" dirty="0">
                <a:solidFill>
                  <a:srgbClr val="FF0000"/>
                </a:solidFill>
              </a:rPr>
              <a:t>CHALLENGING</a:t>
            </a:r>
            <a:r>
              <a:rPr lang="en-GB" sz="3200" dirty="0"/>
              <a:t>? </a:t>
            </a:r>
          </a:p>
          <a:p>
            <a:endParaRPr lang="en-GB" sz="3200" dirty="0"/>
          </a:p>
        </p:txBody>
      </p:sp>
      <p:pic>
        <p:nvPicPr>
          <p:cNvPr id="8" name="Picture 7" descr="Free speech bubble talking chat illustration">
            <a:extLst>
              <a:ext uri="{FF2B5EF4-FFF2-40B4-BE49-F238E27FC236}">
                <a16:creationId xmlns:a16="http://schemas.microsoft.com/office/drawing/2014/main" id="{7A41CE42-94C9-A9D7-8BB9-5B4CB9AD21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0" y="30598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53EFC9F7-8046-5502-92EE-7A832E787073}"/>
              </a:ext>
            </a:extLst>
          </p:cNvPr>
          <p:cNvPicPr>
            <a:picLocks noChangeAspect="1"/>
          </p:cNvPicPr>
          <p:nvPr/>
        </p:nvPicPr>
        <p:blipFill>
          <a:blip r:embed="rId4"/>
          <a:stretch>
            <a:fillRect/>
          </a:stretch>
        </p:blipFill>
        <p:spPr>
          <a:xfrm>
            <a:off x="1334872" y="3539338"/>
            <a:ext cx="9704845" cy="2725743"/>
          </a:xfrm>
          <a:prstGeom prst="rect">
            <a:avLst/>
          </a:prstGeom>
        </p:spPr>
      </p:pic>
      <p:sp>
        <p:nvSpPr>
          <p:cNvPr id="10" name="Rectangle: Rounded Corners 9">
            <a:extLst>
              <a:ext uri="{FF2B5EF4-FFF2-40B4-BE49-F238E27FC236}">
                <a16:creationId xmlns:a16="http://schemas.microsoft.com/office/drawing/2014/main" id="{EC08F16E-B473-2EF4-BB2E-27EBD9412E14}"/>
              </a:ext>
            </a:extLst>
          </p:cNvPr>
          <p:cNvSpPr/>
          <p:nvPr/>
        </p:nvSpPr>
        <p:spPr>
          <a:xfrm>
            <a:off x="2116898" y="5395582"/>
            <a:ext cx="7866345" cy="919603"/>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2" descr="Free did you know speech balloon message illustration">
            <a:extLst>
              <a:ext uri="{FF2B5EF4-FFF2-40B4-BE49-F238E27FC236}">
                <a16:creationId xmlns:a16="http://schemas.microsoft.com/office/drawing/2014/main" id="{A88C7D64-177F-423D-6ECC-9EE20FD0743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489243">
            <a:off x="6809760" y="1443786"/>
            <a:ext cx="2649802" cy="2649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29276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50210559-FA13-EFF9-B35E-9A9324564E58}"/>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64F144A5-D031-49D8-945C-526C17B1E028}"/>
              </a:ext>
            </a:extLst>
          </p:cNvPr>
          <p:cNvSpPr/>
          <p:nvPr/>
        </p:nvSpPr>
        <p:spPr>
          <a:xfrm>
            <a:off x="10149245" y="230345"/>
            <a:ext cx="1904691" cy="23238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41798443-7EB3-4698-9C45-EA843368FDE3}"/>
              </a:ext>
            </a:extLst>
          </p:cNvPr>
          <p:cNvSpPr txBox="1"/>
          <p:nvPr/>
        </p:nvSpPr>
        <p:spPr>
          <a:xfrm>
            <a:off x="211825" y="1075570"/>
            <a:ext cx="4902496" cy="3600986"/>
          </a:xfrm>
          <a:prstGeom prst="rect">
            <a:avLst/>
          </a:prstGeom>
          <a:noFill/>
        </p:spPr>
        <p:txBody>
          <a:bodyPr wrap="square" rtlCol="0">
            <a:spAutoFit/>
          </a:bodyPr>
          <a:lstStyle/>
          <a:p>
            <a:r>
              <a:rPr lang="en-GB" sz="2400" b="1" dirty="0">
                <a:solidFill>
                  <a:srgbClr val="C00000"/>
                </a:solidFill>
              </a:rPr>
              <a:t>Why not have a family agreement to: </a:t>
            </a:r>
          </a:p>
          <a:p>
            <a:pPr marL="342900" indent="-342900">
              <a:buFont typeface="Arial" panose="020B0604020202020204" pitchFamily="34" charset="0"/>
              <a:buChar char="•"/>
            </a:pPr>
            <a:endParaRPr lang="en-GB" sz="2000" dirty="0">
              <a:solidFill>
                <a:srgbClr val="C00000"/>
              </a:solidFill>
            </a:endParaRPr>
          </a:p>
          <a:p>
            <a:pPr marL="342900" indent="-342900">
              <a:buFont typeface="Arial" panose="020B0604020202020204" pitchFamily="34" charset="0"/>
              <a:buChar char="•"/>
            </a:pPr>
            <a:r>
              <a:rPr lang="en-GB" sz="2000" b="1" dirty="0"/>
              <a:t>clarify</a:t>
            </a:r>
            <a:r>
              <a:rPr lang="en-GB" sz="2000" dirty="0"/>
              <a:t> what is allowed...or not</a:t>
            </a:r>
          </a:p>
          <a:p>
            <a:endParaRPr lang="en-GB" sz="2000" dirty="0"/>
          </a:p>
          <a:p>
            <a:pPr marL="342900" indent="-342900">
              <a:buFont typeface="Arial" panose="020B0604020202020204" pitchFamily="34" charset="0"/>
              <a:buChar char="•"/>
            </a:pPr>
            <a:r>
              <a:rPr lang="en-GB" sz="2000" b="1" dirty="0"/>
              <a:t>establish</a:t>
            </a:r>
            <a:r>
              <a:rPr lang="en-GB" sz="2000" dirty="0"/>
              <a:t> ground rules like no phones at the table or in the bedroom at night-time</a:t>
            </a:r>
          </a:p>
          <a:p>
            <a:endParaRPr lang="en-GB" sz="2000" dirty="0"/>
          </a:p>
          <a:p>
            <a:pPr marL="342900" indent="-342900">
              <a:buFont typeface="Arial" panose="020B0604020202020204" pitchFamily="34" charset="0"/>
              <a:buChar char="•"/>
            </a:pPr>
            <a:r>
              <a:rPr lang="en-GB" sz="2000" b="1" dirty="0"/>
              <a:t>agree</a:t>
            </a:r>
            <a:r>
              <a:rPr lang="en-GB" sz="2000" dirty="0"/>
              <a:t> shared expectations to reduce arguments and keep everyone safe &amp; healthy</a:t>
            </a:r>
          </a:p>
          <a:p>
            <a:endParaRPr lang="en-GB" sz="2400" b="1" dirty="0"/>
          </a:p>
        </p:txBody>
      </p:sp>
      <p:sp>
        <p:nvSpPr>
          <p:cNvPr id="8" name="TextBox 7">
            <a:extLst>
              <a:ext uri="{FF2B5EF4-FFF2-40B4-BE49-F238E27FC236}">
                <a16:creationId xmlns:a16="http://schemas.microsoft.com/office/drawing/2014/main" id="{18E08B5F-C18F-4EDB-A30B-F2E576142D71}"/>
              </a:ext>
            </a:extLst>
          </p:cNvPr>
          <p:cNvSpPr txBox="1"/>
          <p:nvPr/>
        </p:nvSpPr>
        <p:spPr>
          <a:xfrm>
            <a:off x="211825" y="5124365"/>
            <a:ext cx="7624034" cy="461665"/>
          </a:xfrm>
          <a:prstGeom prst="rect">
            <a:avLst/>
          </a:prstGeom>
          <a:noFill/>
        </p:spPr>
        <p:txBody>
          <a:bodyPr wrap="square">
            <a:spAutoFit/>
          </a:bodyPr>
          <a:lstStyle/>
          <a:p>
            <a:r>
              <a:rPr lang="en-GB" sz="2400" dirty="0"/>
              <a:t>Download it at </a:t>
            </a:r>
            <a:r>
              <a:rPr lang="en-GB" sz="2400" dirty="0">
                <a:hlinkClick r:id="rId3"/>
              </a:rPr>
              <a:t>parentsafe.lgfl.net/digital-family-agreement</a:t>
            </a:r>
            <a:endParaRPr lang="en-GB" sz="2400" dirty="0"/>
          </a:p>
        </p:txBody>
      </p:sp>
      <p:pic>
        <p:nvPicPr>
          <p:cNvPr id="6" name="Picture 5">
            <a:extLst>
              <a:ext uri="{FF2B5EF4-FFF2-40B4-BE49-F238E27FC236}">
                <a16:creationId xmlns:a16="http://schemas.microsoft.com/office/drawing/2014/main" id="{5109A01F-9746-259B-D694-27701CCAD6E5}"/>
              </a:ext>
            </a:extLst>
          </p:cNvPr>
          <p:cNvPicPr>
            <a:picLocks noChangeAspect="1"/>
          </p:cNvPicPr>
          <p:nvPr/>
        </p:nvPicPr>
        <p:blipFill>
          <a:blip r:embed="rId4"/>
          <a:stretch>
            <a:fillRect/>
          </a:stretch>
        </p:blipFill>
        <p:spPr>
          <a:xfrm>
            <a:off x="5402031" y="431848"/>
            <a:ext cx="6332769" cy="4244708"/>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60F869F2-2BB5-61A5-CD2F-F95E66985BDE}"/>
              </a:ext>
            </a:extLst>
          </p:cNvPr>
          <p:cNvPicPr>
            <a:picLocks noChangeAspect="1"/>
          </p:cNvPicPr>
          <p:nvPr/>
        </p:nvPicPr>
        <p:blipFill>
          <a:blip r:embed="rId5"/>
          <a:srcRect l="16215" r="14616"/>
          <a:stretch/>
        </p:blipFill>
        <p:spPr>
          <a:xfrm>
            <a:off x="8645912" y="4878059"/>
            <a:ext cx="3298442" cy="1749596"/>
          </a:xfrm>
          <a:prstGeom prst="rect">
            <a:avLst/>
          </a:prstGeom>
        </p:spPr>
      </p:pic>
      <p:pic>
        <p:nvPicPr>
          <p:cNvPr id="4" name="Picture 3" descr="Free dialog tip advice illustration">
            <a:extLst>
              <a:ext uri="{FF2B5EF4-FFF2-40B4-BE49-F238E27FC236}">
                <a16:creationId xmlns:a16="http://schemas.microsoft.com/office/drawing/2014/main" id="{B457BF5D-87E7-CAA7-D67B-1CD59010B21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51287" y="82082"/>
            <a:ext cx="1663215" cy="11824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25080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B8C8B85-BAAF-C5D8-5289-65B4D088B1F3}"/>
              </a:ext>
            </a:extLst>
          </p:cNvPr>
          <p:cNvPicPr>
            <a:picLocks noChangeAspect="1"/>
          </p:cNvPicPr>
          <p:nvPr/>
        </p:nvPicPr>
        <p:blipFill>
          <a:blip r:embed="rId3"/>
          <a:stretch>
            <a:fillRect/>
          </a:stretch>
        </p:blipFill>
        <p:spPr>
          <a:xfrm>
            <a:off x="1371600" y="169530"/>
            <a:ext cx="9043639" cy="6239409"/>
          </a:xfrm>
          <a:prstGeom prst="rect">
            <a:avLst/>
          </a:prstGeom>
        </p:spPr>
      </p:pic>
      <p:cxnSp>
        <p:nvCxnSpPr>
          <p:cNvPr id="3" name="Straight Connector 2">
            <a:extLst>
              <a:ext uri="{FF2B5EF4-FFF2-40B4-BE49-F238E27FC236}">
                <a16:creationId xmlns:a16="http://schemas.microsoft.com/office/drawing/2014/main" id="{C5D68C4C-8EC3-AD27-08FD-6D2B2C72526E}"/>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1C1C65D6-2E4D-434E-B7C4-29266B979FFC}"/>
              </a:ext>
            </a:extLst>
          </p:cNvPr>
          <p:cNvSpPr txBox="1"/>
          <p:nvPr/>
        </p:nvSpPr>
        <p:spPr>
          <a:xfrm>
            <a:off x="4505412" y="6396335"/>
            <a:ext cx="457200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C00000"/>
                </a:solidFill>
                <a:effectLst/>
                <a:uLnTx/>
                <a:uFillTx/>
                <a:latin typeface="Helvetica Neue"/>
                <a:ea typeface="+mn-ea"/>
                <a:cs typeface="+mn-cs"/>
              </a:rPr>
              <a:t>parentsafe.lgfl.net </a:t>
            </a: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 name="Callout: Up Arrow 1">
            <a:extLst>
              <a:ext uri="{FF2B5EF4-FFF2-40B4-BE49-F238E27FC236}">
                <a16:creationId xmlns:a16="http://schemas.microsoft.com/office/drawing/2014/main" id="{BCD4C555-3830-918E-C2B0-18CA8C800016}"/>
              </a:ext>
            </a:extLst>
          </p:cNvPr>
          <p:cNvSpPr/>
          <p:nvPr/>
        </p:nvSpPr>
        <p:spPr>
          <a:xfrm rot="20798161">
            <a:off x="8950454" y="4672311"/>
            <a:ext cx="2672527" cy="1730734"/>
          </a:xfrm>
          <a:prstGeom prst="upArrowCallout">
            <a:avLst/>
          </a:prstGeom>
          <a:solidFill>
            <a:srgbClr val="FF0000"/>
          </a:solidFill>
          <a:effectLst>
            <a:glow rad="228600">
              <a:schemeClr val="accent4">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a:t>SHARENTING!</a:t>
            </a:r>
          </a:p>
        </p:txBody>
      </p:sp>
    </p:spTree>
    <p:extLst>
      <p:ext uri="{BB962C8B-B14F-4D97-AF65-F5344CB8AC3E}">
        <p14:creationId xmlns:p14="http://schemas.microsoft.com/office/powerpoint/2010/main" val="33733932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F1C185C-CFE8-7198-497D-8CFD83E52A3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94C1BD7-FF25-4C12-86BF-C0C40ECA0B16}"/>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5" name="TextBox 4">
            <a:extLst>
              <a:ext uri="{FF2B5EF4-FFF2-40B4-BE49-F238E27FC236}">
                <a16:creationId xmlns:a16="http://schemas.microsoft.com/office/drawing/2014/main" id="{C42D2087-C368-F87E-262F-DD7425960597}"/>
              </a:ext>
            </a:extLst>
          </p:cNvPr>
          <p:cNvSpPr txBox="1"/>
          <p:nvPr/>
        </p:nvSpPr>
        <p:spPr>
          <a:xfrm>
            <a:off x="2081254" y="284421"/>
            <a:ext cx="8157029" cy="1077218"/>
          </a:xfrm>
          <a:prstGeom prst="rect">
            <a:avLst/>
          </a:prstGeom>
          <a:noFill/>
        </p:spPr>
        <p:txBody>
          <a:bodyPr wrap="square">
            <a:spAutoFit/>
          </a:bodyPr>
          <a:lstStyle/>
          <a:p>
            <a:r>
              <a:rPr lang="en-GB" sz="3200" b="1"/>
              <a:t>Do you </a:t>
            </a:r>
            <a:r>
              <a:rPr lang="en-GB" sz="3200" b="1">
                <a:solidFill>
                  <a:srgbClr val="FF0000"/>
                </a:solidFill>
              </a:rPr>
              <a:t>SUPERVISE</a:t>
            </a:r>
            <a:r>
              <a:rPr lang="en-GB" sz="3200" b="1"/>
              <a:t> your child’s online activity? </a:t>
            </a:r>
            <a:r>
              <a:rPr lang="en-GB" sz="3200" b="1">
                <a:solidFill>
                  <a:srgbClr val="FF0000"/>
                </a:solidFill>
              </a:rPr>
              <a:t>HOW</a:t>
            </a:r>
            <a:r>
              <a:rPr lang="en-GB" sz="3200" b="1"/>
              <a:t>?</a:t>
            </a:r>
            <a:endParaRPr lang="en-GB" sz="3200">
              <a:highlight>
                <a:srgbClr val="FFFF00"/>
              </a:highlight>
            </a:endParaRPr>
          </a:p>
        </p:txBody>
      </p:sp>
      <p:pic>
        <p:nvPicPr>
          <p:cNvPr id="3" name="Picture 2" descr="A red rectangular sign with white text and heart&#10;&#10;Description automatically generated">
            <a:extLst>
              <a:ext uri="{FF2B5EF4-FFF2-40B4-BE49-F238E27FC236}">
                <a16:creationId xmlns:a16="http://schemas.microsoft.com/office/drawing/2014/main" id="{1A6FA8AB-62E3-EC25-5107-CA47B0D6B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710" y="5832090"/>
            <a:ext cx="1290918" cy="923613"/>
          </a:xfrm>
          <a:prstGeom prst="rect">
            <a:avLst/>
          </a:prstGeom>
        </p:spPr>
      </p:pic>
      <p:pic>
        <p:nvPicPr>
          <p:cNvPr id="8" name="Picture 7" descr="Free speech bubble talking chat illustration">
            <a:extLst>
              <a:ext uri="{FF2B5EF4-FFF2-40B4-BE49-F238E27FC236}">
                <a16:creationId xmlns:a16="http://schemas.microsoft.com/office/drawing/2014/main" id="{741C1780-E2AA-47A6-D158-6F20E8E852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9680" y="23137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A0F94E36-4BB0-16DD-A35B-5251ABD1ED3D}"/>
              </a:ext>
            </a:extLst>
          </p:cNvPr>
          <p:cNvPicPr>
            <a:picLocks noChangeAspect="1"/>
          </p:cNvPicPr>
          <p:nvPr/>
        </p:nvPicPr>
        <p:blipFill>
          <a:blip r:embed="rId5"/>
          <a:stretch>
            <a:fillRect/>
          </a:stretch>
        </p:blipFill>
        <p:spPr>
          <a:xfrm>
            <a:off x="1711353" y="2082543"/>
            <a:ext cx="8896830" cy="3485837"/>
          </a:xfrm>
          <a:prstGeom prst="rect">
            <a:avLst/>
          </a:prstGeom>
        </p:spPr>
      </p:pic>
    </p:spTree>
    <p:extLst>
      <p:ext uri="{BB962C8B-B14F-4D97-AF65-F5344CB8AC3E}">
        <p14:creationId xmlns:p14="http://schemas.microsoft.com/office/powerpoint/2010/main" val="6915398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BEE03A3-DE62-3CD2-3FE3-89AAC357463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C3602D2F-5FB5-44A5-A787-4DEBD7FC7BE6}"/>
              </a:ext>
            </a:extLst>
          </p:cNvPr>
          <p:cNvSpPr txBox="1"/>
          <p:nvPr/>
        </p:nvSpPr>
        <p:spPr>
          <a:xfrm>
            <a:off x="1955285" y="466546"/>
            <a:ext cx="9527421" cy="954107"/>
          </a:xfrm>
          <a:prstGeom prst="rect">
            <a:avLst/>
          </a:prstGeom>
          <a:noFill/>
        </p:spPr>
        <p:txBody>
          <a:bodyPr wrap="square" rtlCol="0">
            <a:spAutoFit/>
          </a:bodyPr>
          <a:lstStyle/>
          <a:p>
            <a:r>
              <a:rPr lang="en-GB" sz="2800" b="1" dirty="0"/>
              <a:t>Have you set up parental </a:t>
            </a:r>
            <a:r>
              <a:rPr lang="en-GB" sz="2800" b="1" dirty="0">
                <a:solidFill>
                  <a:srgbClr val="FF0000"/>
                </a:solidFill>
              </a:rPr>
              <a:t>CONTROLS/PRIVACY SETTINGS </a:t>
            </a:r>
            <a:r>
              <a:rPr lang="en-GB" sz="2800" b="1" dirty="0"/>
              <a:t>for</a:t>
            </a:r>
            <a:r>
              <a:rPr lang="en-GB" sz="2800" b="1" dirty="0">
                <a:solidFill>
                  <a:srgbClr val="FF0000"/>
                </a:solidFill>
              </a:rPr>
              <a:t> ALL DEVICES</a:t>
            </a:r>
            <a:r>
              <a:rPr lang="en-GB" sz="2800" b="1" dirty="0"/>
              <a:t> and </a:t>
            </a:r>
            <a:r>
              <a:rPr lang="en-GB" sz="2800" b="1" dirty="0">
                <a:solidFill>
                  <a:srgbClr val="FF0000"/>
                </a:solidFill>
              </a:rPr>
              <a:t>NETWORKS</a:t>
            </a:r>
            <a:r>
              <a:rPr lang="en-GB" sz="2800" b="1" dirty="0"/>
              <a:t>?</a:t>
            </a:r>
          </a:p>
        </p:txBody>
      </p:sp>
      <p:pic>
        <p:nvPicPr>
          <p:cNvPr id="5" name="Picture 4" descr="Free speech bubble talking chat illustration">
            <a:extLst>
              <a:ext uri="{FF2B5EF4-FFF2-40B4-BE49-F238E27FC236}">
                <a16:creationId xmlns:a16="http://schemas.microsoft.com/office/drawing/2014/main" id="{065380B7-20F6-DCD5-C201-08464F9C35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651" y="224852"/>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9" name="Picture 2" descr="Free did you know speech balloon message illustration">
            <a:extLst>
              <a:ext uri="{FF2B5EF4-FFF2-40B4-BE49-F238E27FC236}">
                <a16:creationId xmlns:a16="http://schemas.microsoft.com/office/drawing/2014/main" id="{D520F5D1-CA4C-35D9-FB40-887461F9C0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68240" y="1204750"/>
            <a:ext cx="1668475" cy="166847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Free smartphone app news illustration">
            <a:extLst>
              <a:ext uri="{FF2B5EF4-FFF2-40B4-BE49-F238E27FC236}">
                <a16:creationId xmlns:a16="http://schemas.microsoft.com/office/drawing/2014/main" id="{1DA1CA01-F276-8B82-9EFD-F846D6F398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80297" y="3252405"/>
            <a:ext cx="2711703" cy="3491931"/>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FC4BB3BD-492F-C737-5DA3-E2907C96E76C}"/>
              </a:ext>
            </a:extLst>
          </p:cNvPr>
          <p:cNvSpPr txBox="1"/>
          <p:nvPr/>
        </p:nvSpPr>
        <p:spPr>
          <a:xfrm>
            <a:off x="995990" y="2494046"/>
            <a:ext cx="9527421" cy="3600986"/>
          </a:xfrm>
          <a:prstGeom prst="rect">
            <a:avLst/>
          </a:prstGeom>
          <a:noFill/>
        </p:spPr>
        <p:txBody>
          <a:bodyPr wrap="square">
            <a:spAutoFit/>
          </a:bodyPr>
          <a:lstStyle/>
          <a:p>
            <a:pPr marL="285750" indent="-285750">
              <a:buFont typeface="Arial" panose="020B0604020202020204" pitchFamily="34" charset="0"/>
              <a:buChar char="•"/>
            </a:pPr>
            <a:r>
              <a:rPr lang="en-GB" sz="2800" dirty="0"/>
              <a:t>Controls need to be set up on both the </a:t>
            </a:r>
            <a:r>
              <a:rPr lang="en-GB" sz="2800" b="1" dirty="0"/>
              <a:t>broadband connection </a:t>
            </a:r>
            <a:r>
              <a:rPr lang="en-GB" sz="2800" u="sng" dirty="0">
                <a:solidFill>
                  <a:srgbClr val="FF0000"/>
                </a:solidFill>
              </a:rPr>
              <a:t>AND</a:t>
            </a:r>
            <a:r>
              <a:rPr lang="en-GB" sz="2800" dirty="0"/>
              <a:t> </a:t>
            </a:r>
            <a:r>
              <a:rPr lang="en-GB" sz="2800" b="1" dirty="0"/>
              <a:t>each individual device</a:t>
            </a:r>
          </a:p>
          <a:p>
            <a:pPr marL="285750" indent="-285750">
              <a:buFont typeface="Arial" panose="020B0604020202020204" pitchFamily="34" charset="0"/>
              <a:buChar char="•"/>
            </a:pPr>
            <a:endParaRPr lang="en-GB" sz="2800" dirty="0"/>
          </a:p>
          <a:p>
            <a:pPr marL="285750" indent="-285750">
              <a:buFont typeface="Arial" panose="020B0604020202020204" pitchFamily="34" charset="0"/>
              <a:buChar char="•"/>
            </a:pPr>
            <a:r>
              <a:rPr lang="en-GB" sz="2800" dirty="0"/>
              <a:t>These </a:t>
            </a:r>
            <a:r>
              <a:rPr lang="en-GB" sz="2800" b="1" dirty="0"/>
              <a:t>do not come as standard </a:t>
            </a:r>
            <a:r>
              <a:rPr lang="en-GB" sz="2800" dirty="0"/>
              <a:t>so it’s worth checking</a:t>
            </a:r>
          </a:p>
          <a:p>
            <a:pPr marL="285750" indent="-285750">
              <a:buFont typeface="Arial" panose="020B0604020202020204" pitchFamily="34" charset="0"/>
              <a:buChar char="•"/>
            </a:pPr>
            <a:endParaRPr lang="en-GB" sz="2000" dirty="0"/>
          </a:p>
          <a:p>
            <a:r>
              <a:rPr lang="en-GB" sz="2000" dirty="0"/>
              <a:t>They are important because they allow you to:</a:t>
            </a:r>
          </a:p>
          <a:p>
            <a:pPr marL="742950" lvl="1" indent="-285750">
              <a:buFont typeface="Arial" panose="020B0604020202020204" pitchFamily="34" charset="0"/>
              <a:buChar char="•"/>
            </a:pPr>
            <a:r>
              <a:rPr lang="en-GB" sz="2000" b="1" dirty="0">
                <a:solidFill>
                  <a:srgbClr val="FF0000"/>
                </a:solidFill>
                <a:highlight>
                  <a:srgbClr val="FAFAFA"/>
                </a:highlight>
              </a:rPr>
              <a:t>B</a:t>
            </a:r>
            <a:r>
              <a:rPr lang="en-GB" sz="2000" b="1" i="0" dirty="0">
                <a:solidFill>
                  <a:srgbClr val="FF0000"/>
                </a:solidFill>
                <a:effectLst/>
                <a:highlight>
                  <a:srgbClr val="FAFAFA"/>
                </a:highlight>
              </a:rPr>
              <a:t>lock</a:t>
            </a:r>
            <a:r>
              <a:rPr lang="en-GB" sz="2000" i="0" dirty="0">
                <a:effectLst/>
                <a:highlight>
                  <a:srgbClr val="FAFAFA"/>
                </a:highlight>
              </a:rPr>
              <a:t> </a:t>
            </a:r>
            <a:r>
              <a:rPr lang="en-GB" sz="2000" i="0" dirty="0">
                <a:solidFill>
                  <a:srgbClr val="FF0000"/>
                </a:solidFill>
                <a:effectLst/>
                <a:highlight>
                  <a:srgbClr val="FAFAFA"/>
                </a:highlight>
              </a:rPr>
              <a:t>and</a:t>
            </a:r>
            <a:r>
              <a:rPr lang="en-GB" sz="2000" i="0" dirty="0">
                <a:effectLst/>
                <a:highlight>
                  <a:srgbClr val="FAFAFA"/>
                </a:highlight>
              </a:rPr>
              <a:t> </a:t>
            </a:r>
            <a:r>
              <a:rPr lang="en-GB" sz="2000" b="1" i="0" dirty="0">
                <a:solidFill>
                  <a:srgbClr val="FF0000"/>
                </a:solidFill>
                <a:effectLst/>
                <a:highlight>
                  <a:srgbClr val="FAFAFA"/>
                </a:highlight>
              </a:rPr>
              <a:t>filter</a:t>
            </a:r>
            <a:r>
              <a:rPr lang="en-GB" sz="2000" i="0" dirty="0">
                <a:effectLst/>
                <a:highlight>
                  <a:srgbClr val="FAFAFA"/>
                </a:highlight>
              </a:rPr>
              <a:t> </a:t>
            </a:r>
            <a:r>
              <a:rPr lang="en-GB" sz="2000" b="0" i="0" dirty="0">
                <a:solidFill>
                  <a:schemeClr val="tx1"/>
                </a:solidFill>
                <a:effectLst/>
                <a:highlight>
                  <a:srgbClr val="FAFAFA"/>
                </a:highlight>
              </a:rPr>
              <a:t>upsetting or inappropriate content or sites</a:t>
            </a:r>
            <a:endParaRPr lang="en-GB" sz="2000" dirty="0">
              <a:solidFill>
                <a:schemeClr val="tx1"/>
              </a:solidFill>
              <a:highlight>
                <a:srgbClr val="FAFAFA"/>
              </a:highlight>
            </a:endParaRPr>
          </a:p>
          <a:p>
            <a:pPr marL="742950" lvl="1" indent="-285750">
              <a:buFont typeface="Arial" panose="020B0604020202020204" pitchFamily="34" charset="0"/>
              <a:buChar char="•"/>
            </a:pPr>
            <a:r>
              <a:rPr lang="en-GB" sz="2000" b="1" dirty="0">
                <a:solidFill>
                  <a:srgbClr val="FF0000"/>
                </a:solidFill>
                <a:highlight>
                  <a:srgbClr val="FAFAFA"/>
                </a:highlight>
              </a:rPr>
              <a:t>Plan</a:t>
            </a:r>
            <a:r>
              <a:rPr lang="en-GB" sz="2000" dirty="0">
                <a:solidFill>
                  <a:srgbClr val="FF0000"/>
                </a:solidFill>
                <a:highlight>
                  <a:srgbClr val="FAFAFA"/>
                </a:highlight>
              </a:rPr>
              <a:t> what </a:t>
            </a:r>
            <a:r>
              <a:rPr lang="en-GB" sz="2000" b="1" dirty="0">
                <a:solidFill>
                  <a:srgbClr val="FF0000"/>
                </a:solidFill>
                <a:highlight>
                  <a:srgbClr val="FAFAFA"/>
                </a:highlight>
              </a:rPr>
              <a:t>time</a:t>
            </a:r>
            <a:r>
              <a:rPr lang="en-GB" sz="2000" dirty="0">
                <a:solidFill>
                  <a:srgbClr val="FF0000"/>
                </a:solidFill>
                <a:highlight>
                  <a:srgbClr val="FAFAFA"/>
                </a:highlight>
              </a:rPr>
              <a:t> and </a:t>
            </a:r>
            <a:r>
              <a:rPr lang="en-GB" sz="2000" b="1" dirty="0">
                <a:solidFill>
                  <a:srgbClr val="FF0000"/>
                </a:solidFill>
                <a:highlight>
                  <a:srgbClr val="FAFAFA"/>
                </a:highlight>
              </a:rPr>
              <a:t>how long </a:t>
            </a:r>
            <a:r>
              <a:rPr lang="en-GB" sz="2000" dirty="0">
                <a:solidFill>
                  <a:srgbClr val="525455"/>
                </a:solidFill>
                <a:highlight>
                  <a:srgbClr val="FAFAFA"/>
                </a:highlight>
              </a:rPr>
              <a:t>your child can go online for</a:t>
            </a:r>
            <a:endParaRPr lang="en-GB" sz="2000" dirty="0"/>
          </a:p>
          <a:p>
            <a:pPr marL="285750" indent="-285750">
              <a:buFont typeface="Arial" panose="020B0604020202020204" pitchFamily="34" charset="0"/>
              <a:buChar char="•"/>
            </a:pPr>
            <a:endParaRPr lang="en-GB" dirty="0"/>
          </a:p>
          <a:p>
            <a:pPr marL="742950" lvl="1" indent="-285750">
              <a:buFont typeface="Arial" panose="020B0604020202020204" pitchFamily="34" charset="0"/>
              <a:buChar char="•"/>
            </a:pPr>
            <a:endParaRPr lang="en-GB" dirty="0"/>
          </a:p>
        </p:txBody>
      </p:sp>
    </p:spTree>
    <p:extLst>
      <p:ext uri="{BB962C8B-B14F-4D97-AF65-F5344CB8AC3E}">
        <p14:creationId xmlns:p14="http://schemas.microsoft.com/office/powerpoint/2010/main" val="31176729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BEE03A3-DE62-3CD2-3FE3-89AAC357463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B75A9DA-5794-47DE-8EC5-3EC37C0E7912}"/>
              </a:ext>
            </a:extLst>
          </p:cNvPr>
          <p:cNvSpPr txBox="1"/>
          <p:nvPr/>
        </p:nvSpPr>
        <p:spPr>
          <a:xfrm>
            <a:off x="9221208" y="6149008"/>
            <a:ext cx="2860546" cy="477054"/>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7" name="TextBox 6">
            <a:extLst>
              <a:ext uri="{FF2B5EF4-FFF2-40B4-BE49-F238E27FC236}">
                <a16:creationId xmlns:a16="http://schemas.microsoft.com/office/drawing/2014/main" id="{3B50C1A4-F074-71FC-94E8-B968A458CD8A}"/>
              </a:ext>
            </a:extLst>
          </p:cNvPr>
          <p:cNvSpPr txBox="1"/>
          <p:nvPr/>
        </p:nvSpPr>
        <p:spPr>
          <a:xfrm>
            <a:off x="1466339" y="534684"/>
            <a:ext cx="10725661" cy="1138773"/>
          </a:xfrm>
          <a:prstGeom prst="rect">
            <a:avLst/>
          </a:prstGeom>
          <a:noFill/>
        </p:spPr>
        <p:txBody>
          <a:bodyPr wrap="square">
            <a:spAutoFit/>
          </a:bodyPr>
          <a:lstStyle/>
          <a:p>
            <a:r>
              <a:rPr lang="en-GB" sz="2400" b="1"/>
              <a:t>Are you </a:t>
            </a:r>
            <a:r>
              <a:rPr lang="en-GB" sz="2400" b="1">
                <a:solidFill>
                  <a:srgbClr val="FF0000"/>
                </a:solidFill>
              </a:rPr>
              <a:t>AWARE </a:t>
            </a:r>
            <a:r>
              <a:rPr lang="en-GB" sz="2400" b="1"/>
              <a:t>of these </a:t>
            </a:r>
            <a:r>
              <a:rPr lang="en-GB" sz="2400" b="1">
                <a:solidFill>
                  <a:srgbClr val="FF0000"/>
                </a:solidFill>
              </a:rPr>
              <a:t>PARENTAL CONTROL TOOLS? </a:t>
            </a:r>
          </a:p>
          <a:p>
            <a:r>
              <a:rPr lang="en-GB" sz="2400" b="1"/>
              <a:t>Which ones have </a:t>
            </a:r>
            <a:r>
              <a:rPr lang="en-GB" sz="2400" b="1">
                <a:solidFill>
                  <a:srgbClr val="FF0000"/>
                </a:solidFill>
              </a:rPr>
              <a:t>YOU USED</a:t>
            </a:r>
            <a:r>
              <a:rPr lang="en-GB" sz="2400" b="1"/>
              <a:t>?</a:t>
            </a:r>
          </a:p>
          <a:p>
            <a:endParaRPr lang="en-GB" sz="2000" b="1">
              <a:solidFill>
                <a:srgbClr val="FF0000"/>
              </a:solidFill>
            </a:endParaRPr>
          </a:p>
        </p:txBody>
      </p:sp>
      <p:pic>
        <p:nvPicPr>
          <p:cNvPr id="2" name="Picture 1" descr="Free speech bubble talking chat illustration">
            <a:extLst>
              <a:ext uri="{FF2B5EF4-FFF2-40B4-BE49-F238E27FC236}">
                <a16:creationId xmlns:a16="http://schemas.microsoft.com/office/drawing/2014/main" id="{DD86273E-85D7-97BA-9054-39C6B3ABC8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336" y="595205"/>
            <a:ext cx="1054871" cy="1054871"/>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C6B0BA5A-FC6B-15D0-1A33-E6490DC58A78}"/>
              </a:ext>
            </a:extLst>
          </p:cNvPr>
          <p:cNvPicPr>
            <a:picLocks noChangeAspect="1"/>
          </p:cNvPicPr>
          <p:nvPr/>
        </p:nvPicPr>
        <p:blipFill>
          <a:blip r:embed="rId4"/>
          <a:stretch>
            <a:fillRect/>
          </a:stretch>
        </p:blipFill>
        <p:spPr>
          <a:xfrm>
            <a:off x="1352207" y="1650076"/>
            <a:ext cx="8057743" cy="4354884"/>
          </a:xfrm>
          <a:prstGeom prst="rect">
            <a:avLst/>
          </a:prstGeom>
        </p:spPr>
      </p:pic>
      <p:sp>
        <p:nvSpPr>
          <p:cNvPr id="3" name="Speech Bubble: Rectangle with Corners Rounded 2">
            <a:extLst>
              <a:ext uri="{FF2B5EF4-FFF2-40B4-BE49-F238E27FC236}">
                <a16:creationId xmlns:a16="http://schemas.microsoft.com/office/drawing/2014/main" id="{D57FFAFB-FBA4-D7CF-C918-1ABE1C2EBAEE}"/>
              </a:ext>
            </a:extLst>
          </p:cNvPr>
          <p:cNvSpPr/>
          <p:nvPr/>
        </p:nvSpPr>
        <p:spPr>
          <a:xfrm>
            <a:off x="9563406" y="2426843"/>
            <a:ext cx="2518348" cy="2293495"/>
          </a:xfrm>
          <a:prstGeom prst="wedgeRoundRectCallout">
            <a:avLst>
              <a:gd name="adj1" fmla="val -70973"/>
              <a:gd name="adj2" fmla="val 338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2000" b="1">
                <a:solidFill>
                  <a:schemeClr val="tx1"/>
                </a:solidFill>
              </a:rPr>
              <a:t>‘I prefer to supervise my child’s online use by talking to them about setting rules</a:t>
            </a:r>
            <a:r>
              <a:rPr lang="en-GB" b="1">
                <a:solidFill>
                  <a:schemeClr val="tx1"/>
                </a:solidFill>
              </a:rPr>
              <a:t>’</a:t>
            </a:r>
          </a:p>
          <a:p>
            <a:pPr algn="ctr"/>
            <a:r>
              <a:rPr lang="en-GB">
                <a:solidFill>
                  <a:schemeClr val="tx1"/>
                </a:solidFill>
              </a:rPr>
              <a:t>(39%)</a:t>
            </a:r>
          </a:p>
        </p:txBody>
      </p:sp>
    </p:spTree>
    <p:extLst>
      <p:ext uri="{BB962C8B-B14F-4D97-AF65-F5344CB8AC3E}">
        <p14:creationId xmlns:p14="http://schemas.microsoft.com/office/powerpoint/2010/main" val="13270583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A53D9CA2-8A67-B24A-1CC2-B7C579EFD37E}"/>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307DCB46-BF3E-8F96-C83C-AFE94491BBC4}"/>
              </a:ext>
            </a:extLst>
          </p:cNvPr>
          <p:cNvSpPr/>
          <p:nvPr/>
        </p:nvSpPr>
        <p:spPr>
          <a:xfrm>
            <a:off x="10178321" y="224852"/>
            <a:ext cx="1873771" cy="250335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C3602D2F-5FB5-44A5-A787-4DEBD7FC7BE6}"/>
              </a:ext>
            </a:extLst>
          </p:cNvPr>
          <p:cNvSpPr txBox="1"/>
          <p:nvPr/>
        </p:nvSpPr>
        <p:spPr>
          <a:xfrm>
            <a:off x="234489" y="382946"/>
            <a:ext cx="11817603" cy="461665"/>
          </a:xfrm>
          <a:prstGeom prst="rect">
            <a:avLst/>
          </a:prstGeom>
          <a:noFill/>
        </p:spPr>
        <p:txBody>
          <a:bodyPr wrap="square" rtlCol="0">
            <a:spAutoFit/>
          </a:bodyPr>
          <a:lstStyle/>
          <a:p>
            <a:r>
              <a:rPr lang="en-GB" sz="2400" dirty="0"/>
              <a:t>Visit </a:t>
            </a:r>
            <a:r>
              <a:rPr lang="en-GB" sz="2400" dirty="0">
                <a:hlinkClick r:id="rId3"/>
              </a:rPr>
              <a:t>internetmatters.org/parental-controls</a:t>
            </a:r>
            <a:r>
              <a:rPr lang="en-GB" sz="2400" dirty="0"/>
              <a:t> to find out how to set controls on devices:</a:t>
            </a:r>
          </a:p>
        </p:txBody>
      </p:sp>
      <p:pic>
        <p:nvPicPr>
          <p:cNvPr id="7" name="Picture 6">
            <a:extLst>
              <a:ext uri="{FF2B5EF4-FFF2-40B4-BE49-F238E27FC236}">
                <a16:creationId xmlns:a16="http://schemas.microsoft.com/office/drawing/2014/main" id="{2743F241-E939-CC9A-3A5A-D994B59D6096}"/>
              </a:ext>
            </a:extLst>
          </p:cNvPr>
          <p:cNvPicPr>
            <a:picLocks noChangeAspect="1"/>
          </p:cNvPicPr>
          <p:nvPr/>
        </p:nvPicPr>
        <p:blipFill>
          <a:blip r:embed="rId4"/>
          <a:stretch>
            <a:fillRect/>
          </a:stretch>
        </p:blipFill>
        <p:spPr>
          <a:xfrm>
            <a:off x="3197642" y="1002704"/>
            <a:ext cx="8759870" cy="5426712"/>
          </a:xfrm>
          <a:prstGeom prst="rect">
            <a:avLst/>
          </a:prstGeom>
        </p:spPr>
      </p:pic>
      <p:pic>
        <p:nvPicPr>
          <p:cNvPr id="3" name="Picture 2">
            <a:extLst>
              <a:ext uri="{FF2B5EF4-FFF2-40B4-BE49-F238E27FC236}">
                <a16:creationId xmlns:a16="http://schemas.microsoft.com/office/drawing/2014/main" id="{23688349-8845-1AB4-F09B-D271F03AC7EE}"/>
              </a:ext>
            </a:extLst>
          </p:cNvPr>
          <p:cNvPicPr>
            <a:picLocks noChangeAspect="1"/>
          </p:cNvPicPr>
          <p:nvPr/>
        </p:nvPicPr>
        <p:blipFill>
          <a:blip r:embed="rId5"/>
          <a:stretch>
            <a:fillRect/>
          </a:stretch>
        </p:blipFill>
        <p:spPr>
          <a:xfrm>
            <a:off x="136472" y="1059504"/>
            <a:ext cx="2883282" cy="2739358"/>
          </a:xfrm>
          <a:prstGeom prst="rect">
            <a:avLst/>
          </a:prstGeom>
        </p:spPr>
      </p:pic>
    </p:spTree>
    <p:extLst>
      <p:ext uri="{BB962C8B-B14F-4D97-AF65-F5344CB8AC3E}">
        <p14:creationId xmlns:p14="http://schemas.microsoft.com/office/powerpoint/2010/main" val="30087933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0C3F4A3C-3161-7220-1C1C-62D1CED3280F}"/>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307DCB46-BF3E-8F96-C83C-AFE94491BBC4}"/>
              </a:ext>
            </a:extLst>
          </p:cNvPr>
          <p:cNvSpPr/>
          <p:nvPr/>
        </p:nvSpPr>
        <p:spPr>
          <a:xfrm>
            <a:off x="10178321" y="224852"/>
            <a:ext cx="1873771" cy="250335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22FD473A-CA9C-C497-5DB7-5366932F190B}"/>
              </a:ext>
            </a:extLst>
          </p:cNvPr>
          <p:cNvPicPr>
            <a:picLocks noChangeAspect="1"/>
          </p:cNvPicPr>
          <p:nvPr/>
        </p:nvPicPr>
        <p:blipFill>
          <a:blip r:embed="rId3"/>
          <a:stretch>
            <a:fillRect/>
          </a:stretch>
        </p:blipFill>
        <p:spPr>
          <a:xfrm>
            <a:off x="1496363" y="1157589"/>
            <a:ext cx="8862004" cy="5151895"/>
          </a:xfrm>
          <a:prstGeom prst="rect">
            <a:avLst/>
          </a:prstGeom>
        </p:spPr>
      </p:pic>
      <p:sp>
        <p:nvSpPr>
          <p:cNvPr id="9" name="TextBox 8">
            <a:extLst>
              <a:ext uri="{FF2B5EF4-FFF2-40B4-BE49-F238E27FC236}">
                <a16:creationId xmlns:a16="http://schemas.microsoft.com/office/drawing/2014/main" id="{A3F50305-63F9-14C5-2BCF-DFC8F9CAAFAA}"/>
              </a:ext>
            </a:extLst>
          </p:cNvPr>
          <p:cNvSpPr txBox="1"/>
          <p:nvPr/>
        </p:nvSpPr>
        <p:spPr>
          <a:xfrm>
            <a:off x="1679922" y="6448482"/>
            <a:ext cx="8832156" cy="369332"/>
          </a:xfrm>
          <a:prstGeom prst="rect">
            <a:avLst/>
          </a:prstGeom>
          <a:noFill/>
        </p:spPr>
        <p:txBody>
          <a:bodyPr wrap="square">
            <a:spAutoFit/>
          </a:bodyPr>
          <a:lstStyle/>
          <a:p>
            <a:r>
              <a:rPr lang="en-GB" sz="1800" dirty="0"/>
              <a:t>Visit </a:t>
            </a:r>
            <a:r>
              <a:rPr lang="en-GB" sz="1800" dirty="0">
                <a:hlinkClick r:id="rId4"/>
              </a:rPr>
              <a:t>parentsafe.lgfl.net/</a:t>
            </a:r>
            <a:r>
              <a:rPr lang="en-GB" sz="1800" dirty="0"/>
              <a:t> for additional advice and tips on settings and controls for all devices</a:t>
            </a:r>
            <a:endParaRPr lang="en-GB" dirty="0"/>
          </a:p>
        </p:txBody>
      </p:sp>
      <p:sp>
        <p:nvSpPr>
          <p:cNvPr id="11" name="TextBox 10">
            <a:extLst>
              <a:ext uri="{FF2B5EF4-FFF2-40B4-BE49-F238E27FC236}">
                <a16:creationId xmlns:a16="http://schemas.microsoft.com/office/drawing/2014/main" id="{BC5BE6D5-ADBA-739A-1843-E75FEC4DA518}"/>
              </a:ext>
            </a:extLst>
          </p:cNvPr>
          <p:cNvSpPr txBox="1"/>
          <p:nvPr/>
        </p:nvSpPr>
        <p:spPr>
          <a:xfrm>
            <a:off x="252430" y="224852"/>
            <a:ext cx="9884464" cy="707886"/>
          </a:xfrm>
          <a:prstGeom prst="rect">
            <a:avLst/>
          </a:prstGeom>
          <a:noFill/>
        </p:spPr>
        <p:txBody>
          <a:bodyPr wrap="square">
            <a:spAutoFit/>
          </a:bodyPr>
          <a:lstStyle/>
          <a:p>
            <a:r>
              <a:rPr lang="en-GB" sz="2000" b="1" i="0" dirty="0">
                <a:solidFill>
                  <a:srgbClr val="3B3A39"/>
                </a:solidFill>
                <a:effectLst/>
                <a:highlight>
                  <a:srgbClr val="FFFFFF"/>
                </a:highlight>
              </a:rPr>
              <a:t>Parental control apps like </a:t>
            </a:r>
            <a:r>
              <a:rPr lang="en-GB" sz="2000" b="1" i="0" u="none" strike="noStrike" dirty="0">
                <a:solidFill>
                  <a:srgbClr val="FF3365"/>
                </a:solidFill>
                <a:effectLst/>
                <a:highlight>
                  <a:srgbClr val="FFFFFF"/>
                </a:highlight>
                <a:hlinkClick r:id="rId5"/>
              </a:rPr>
              <a:t>Google Family Link</a:t>
            </a:r>
            <a:r>
              <a:rPr lang="en-GB" sz="2000" b="1" i="0" dirty="0">
                <a:solidFill>
                  <a:srgbClr val="3B3A39"/>
                </a:solidFill>
                <a:effectLst/>
                <a:highlight>
                  <a:srgbClr val="FFFFFF"/>
                </a:highlight>
              </a:rPr>
              <a:t>, </a:t>
            </a:r>
            <a:r>
              <a:rPr lang="en-GB" sz="2000" b="1" i="0" u="none" strike="noStrike" dirty="0">
                <a:solidFill>
                  <a:srgbClr val="FF3365"/>
                </a:solidFill>
                <a:effectLst/>
                <a:highlight>
                  <a:srgbClr val="FFFFFF"/>
                </a:highlight>
                <a:hlinkClick r:id="rId6"/>
              </a:rPr>
              <a:t>Screen Time</a:t>
            </a:r>
            <a:r>
              <a:rPr lang="en-GB" sz="2000" b="1" i="0" dirty="0">
                <a:solidFill>
                  <a:srgbClr val="3B3A39"/>
                </a:solidFill>
                <a:effectLst/>
                <a:highlight>
                  <a:srgbClr val="FFFFFF"/>
                </a:highlight>
              </a:rPr>
              <a:t> and </a:t>
            </a:r>
            <a:r>
              <a:rPr lang="en-GB" sz="2000" b="1" i="0" u="none" strike="noStrike" dirty="0">
                <a:solidFill>
                  <a:srgbClr val="FF3365"/>
                </a:solidFill>
                <a:effectLst/>
                <a:highlight>
                  <a:srgbClr val="FFFFFF"/>
                </a:highlight>
                <a:hlinkClick r:id="rId7"/>
              </a:rPr>
              <a:t>Microsoft Family</a:t>
            </a:r>
            <a:r>
              <a:rPr lang="en-GB" sz="2000" b="1" i="0" dirty="0">
                <a:solidFill>
                  <a:srgbClr val="3B3A39"/>
                </a:solidFill>
                <a:effectLst/>
                <a:highlight>
                  <a:srgbClr val="FFFFFF"/>
                </a:highlight>
              </a:rPr>
              <a:t> can let you set limits across devices, apps and platforms </a:t>
            </a:r>
            <a:endParaRPr lang="en-GB" sz="2000" b="1" dirty="0"/>
          </a:p>
        </p:txBody>
      </p:sp>
      <p:pic>
        <p:nvPicPr>
          <p:cNvPr id="3" name="Picture 2" descr="Free did you know speech balloon message illustration">
            <a:extLst>
              <a:ext uri="{FF2B5EF4-FFF2-40B4-BE49-F238E27FC236}">
                <a16:creationId xmlns:a16="http://schemas.microsoft.com/office/drawing/2014/main" id="{FABF40B9-6740-379D-9E9F-8D7054F199C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472863">
            <a:off x="10047307" y="-3713"/>
            <a:ext cx="1872901" cy="1872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70085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43601A05-92C8-BB64-9B0E-74575B84C4D2}"/>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useBgFill="1">
        <p:nvSpPr>
          <p:cNvPr id="6159" name="Rectangle 6158">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3053529C-8E40-C3E1-7112-8F54707FDC00}"/>
              </a:ext>
            </a:extLst>
          </p:cNvPr>
          <p:cNvSpPr>
            <a:spLocks noGrp="1"/>
          </p:cNvSpPr>
          <p:nvPr>
            <p:ph type="title"/>
          </p:nvPr>
        </p:nvSpPr>
        <p:spPr>
          <a:xfrm>
            <a:off x="682818" y="624060"/>
            <a:ext cx="5120561" cy="1325563"/>
          </a:xfrm>
        </p:spPr>
        <p:txBody>
          <a:bodyPr vert="horz" lIns="91440" tIns="45720" rIns="91440" bIns="45720" rtlCol="0" anchor="ctr">
            <a:normAutofit/>
          </a:bodyPr>
          <a:lstStyle/>
          <a:p>
            <a:r>
              <a:rPr lang="en-US" b="1" kern="1200">
                <a:solidFill>
                  <a:schemeClr val="tx1"/>
                </a:solidFill>
                <a:latin typeface="+mj-lt"/>
                <a:ea typeface="+mj-ea"/>
                <a:cs typeface="+mj-cs"/>
              </a:rPr>
              <a:t>REMEMBER</a:t>
            </a:r>
            <a:endParaRPr lang="en-US" kern="1200">
              <a:solidFill>
                <a:schemeClr val="tx1"/>
              </a:solidFill>
              <a:latin typeface="+mj-lt"/>
              <a:ea typeface="+mj-ea"/>
              <a:cs typeface="+mj-cs"/>
            </a:endParaRPr>
          </a:p>
        </p:txBody>
      </p:sp>
      <p:sp>
        <p:nvSpPr>
          <p:cNvPr id="2" name="Content Placeholder 1">
            <a:extLst>
              <a:ext uri="{FF2B5EF4-FFF2-40B4-BE49-F238E27FC236}">
                <a16:creationId xmlns:a16="http://schemas.microsoft.com/office/drawing/2014/main" id="{60918C3E-D360-8E16-D445-F7CB84C85691}"/>
              </a:ext>
            </a:extLst>
          </p:cNvPr>
          <p:cNvSpPr>
            <a:spLocks noGrp="1"/>
          </p:cNvSpPr>
          <p:nvPr>
            <p:ph idx="1"/>
          </p:nvPr>
        </p:nvSpPr>
        <p:spPr>
          <a:xfrm>
            <a:off x="576706" y="1792333"/>
            <a:ext cx="5092194" cy="4351338"/>
          </a:xfrm>
        </p:spPr>
        <p:txBody>
          <a:bodyPr vert="horz" lIns="91440" tIns="45720" rIns="91440" bIns="45720" rtlCol="0">
            <a:normAutofit/>
          </a:bodyPr>
          <a:lstStyle/>
          <a:p>
            <a:r>
              <a:rPr lang="en-US" sz="2400" b="1" i="0" dirty="0">
                <a:solidFill>
                  <a:schemeClr val="tx1"/>
                </a:solidFill>
                <a:effectLst/>
                <a:highlight>
                  <a:srgbClr val="FAFAFA"/>
                </a:highlight>
              </a:rPr>
              <a:t>As children get older, restrictions and controls you use will change</a:t>
            </a:r>
            <a:r>
              <a:rPr lang="en-US" sz="2400" b="0" i="0" dirty="0">
                <a:solidFill>
                  <a:schemeClr val="tx1"/>
                </a:solidFill>
                <a:effectLst/>
                <a:highlight>
                  <a:srgbClr val="FAFAFA"/>
                </a:highlight>
              </a:rPr>
              <a:t>, but only at a pace you feel is appropriate for your child, not pressure from your child </a:t>
            </a:r>
            <a:r>
              <a:rPr lang="en-US" sz="2400" i="1" dirty="0">
                <a:solidFill>
                  <a:schemeClr val="accent2"/>
                </a:solidFill>
                <a:effectLst/>
                <a:highlight>
                  <a:srgbClr val="FAFAFA"/>
                </a:highlight>
              </a:rPr>
              <a:t>“because everyone else is allowed”</a:t>
            </a:r>
          </a:p>
          <a:p>
            <a:endParaRPr lang="en-US" sz="2400" b="0" i="1" dirty="0">
              <a:solidFill>
                <a:schemeClr val="tx1"/>
              </a:solidFill>
              <a:effectLst/>
              <a:highlight>
                <a:srgbClr val="FAFAFA"/>
              </a:highlight>
            </a:endParaRPr>
          </a:p>
          <a:p>
            <a:r>
              <a:rPr lang="en-US" sz="2400" b="1" i="0" dirty="0">
                <a:solidFill>
                  <a:schemeClr val="tx1"/>
                </a:solidFill>
                <a:effectLst/>
                <a:highlight>
                  <a:srgbClr val="FAFAFA"/>
                </a:highlight>
              </a:rPr>
              <a:t>Content filters are never 100% effective, </a:t>
            </a:r>
            <a:r>
              <a:rPr lang="en-US" sz="2400" b="0" i="0" dirty="0">
                <a:solidFill>
                  <a:schemeClr val="tx1"/>
                </a:solidFill>
                <a:effectLst/>
                <a:highlight>
                  <a:srgbClr val="FAFAFA"/>
                </a:highlight>
              </a:rPr>
              <a:t>at some point your child </a:t>
            </a:r>
            <a:r>
              <a:rPr lang="en-US" sz="2400" dirty="0">
                <a:solidFill>
                  <a:schemeClr val="tx1"/>
                </a:solidFill>
                <a:highlight>
                  <a:srgbClr val="FAFAFA"/>
                </a:highlight>
              </a:rPr>
              <a:t>may come across</a:t>
            </a:r>
            <a:r>
              <a:rPr lang="en-US" sz="2400" b="0" i="0" dirty="0">
                <a:solidFill>
                  <a:schemeClr val="tx1"/>
                </a:solidFill>
                <a:effectLst/>
                <a:highlight>
                  <a:srgbClr val="FAFAFA"/>
                </a:highlight>
              </a:rPr>
              <a:t> inappropriate or upsetting content, so </a:t>
            </a:r>
            <a:r>
              <a:rPr lang="en-US" sz="2400" i="0" dirty="0">
                <a:solidFill>
                  <a:schemeClr val="accent2"/>
                </a:solidFill>
                <a:effectLst/>
                <a:highlight>
                  <a:srgbClr val="FAFAFA"/>
                </a:highlight>
              </a:rPr>
              <a:t>make time to talk regularly</a:t>
            </a:r>
            <a:endParaRPr lang="en-US" sz="2400" dirty="0">
              <a:solidFill>
                <a:schemeClr val="accent2"/>
              </a:solidFill>
            </a:endParaRPr>
          </a:p>
        </p:txBody>
      </p:sp>
      <p:sp>
        <p:nvSpPr>
          <p:cNvPr id="6155" name="Oval 6154">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148" name="Picture 4" descr="5 Must-Knows to Communicate Effectively with Your Child | Tittle for Parents  Blog">
            <a:extLst>
              <a:ext uri="{FF2B5EF4-FFF2-40B4-BE49-F238E27FC236}">
                <a16:creationId xmlns:a16="http://schemas.microsoft.com/office/drawing/2014/main" id="{7F750D03-62AB-187F-A180-99A0DF3CAA2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0656" b="-1"/>
          <a:stretch/>
        </p:blipFill>
        <p:spPr bwMode="auto">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sp>
        <p:nvSpPr>
          <p:cNvPr id="6157" name="Arc 6156">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5" name="Picture 4" descr="Free dialog tip advice illustration">
            <a:extLst>
              <a:ext uri="{FF2B5EF4-FFF2-40B4-BE49-F238E27FC236}">
                <a16:creationId xmlns:a16="http://schemas.microsoft.com/office/drawing/2014/main" id="{6C313E5F-12AF-6246-B7BA-8E8EE1D436D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378" r="10549" b="-2"/>
          <a:stretch/>
        </p:blipFill>
        <p:spPr bwMode="auto">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3" descr="A red and black rectangular sign with white text&#10;&#10;Description automatically generated with low confidence">
            <a:extLst>
              <a:ext uri="{FF2B5EF4-FFF2-40B4-BE49-F238E27FC236}">
                <a16:creationId xmlns:a16="http://schemas.microsoft.com/office/drawing/2014/main" id="{95565A9B-7D14-522E-CA84-9C198B0D50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84557" y="281689"/>
            <a:ext cx="1138484" cy="801355"/>
          </a:xfrm>
          <a:prstGeom prst="rect">
            <a:avLst/>
          </a:prstGeom>
        </p:spPr>
      </p:pic>
    </p:spTree>
    <p:extLst>
      <p:ext uri="{BB962C8B-B14F-4D97-AF65-F5344CB8AC3E}">
        <p14:creationId xmlns:p14="http://schemas.microsoft.com/office/powerpoint/2010/main" val="24027419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0955E62-181C-3A32-9835-A78C7AE38E8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83099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SCREENTIME</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8EFC91DD-29CA-0AD9-8A7A-A151299410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3710" y="5832090"/>
            <a:ext cx="1290918" cy="923613"/>
          </a:xfrm>
          <a:prstGeom prst="rect">
            <a:avLst/>
          </a:prstGeom>
        </p:spPr>
      </p:pic>
    </p:spTree>
    <p:extLst>
      <p:ext uri="{BB962C8B-B14F-4D97-AF65-F5344CB8AC3E}">
        <p14:creationId xmlns:p14="http://schemas.microsoft.com/office/powerpoint/2010/main" val="1209405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D019DB5-753F-48BA-8B11-C055462E3574}"/>
              </a:ext>
            </a:extLst>
          </p:cNvPr>
          <p:cNvSpPr>
            <a:spLocks noGrp="1"/>
          </p:cNvSpPr>
          <p:nvPr>
            <p:ph idx="1"/>
          </p:nvPr>
        </p:nvSpPr>
        <p:spPr/>
        <p:txBody>
          <a:bodyPr>
            <a:normAutofit/>
          </a:bodyPr>
          <a:lstStyle/>
          <a:p>
            <a:r>
              <a:rPr lang="en-GB" b="1" u="sng" dirty="0">
                <a:solidFill>
                  <a:schemeClr val="tx1"/>
                </a:solidFill>
                <a:hlinkClick r:id="rId2">
                  <a:extLst>
                    <a:ext uri="{A12FA001-AC4F-418D-AE19-62706E023703}">
                      <ahyp:hlinkClr xmlns:ahyp="http://schemas.microsoft.com/office/drawing/2018/hyperlinkcolor" val="tx"/>
                    </a:ext>
                  </a:extLst>
                </a:hlinkClick>
              </a:rPr>
              <a:t>Device Free Dinner - </a:t>
            </a:r>
            <a:r>
              <a:rPr lang="en-GB" dirty="0">
                <a:solidFill>
                  <a:srgbClr val="0563C1"/>
                </a:solidFill>
                <a:hlinkClick r:id="rId2">
                  <a:extLst>
                    <a:ext uri="{A12FA001-AC4F-418D-AE19-62706E023703}">
                      <ahyp:hlinkClr xmlns:ahyp="http://schemas.microsoft.com/office/drawing/2018/hyperlinkcolor" val="tx"/>
                    </a:ext>
                  </a:extLst>
                </a:hlinkClick>
              </a:rPr>
              <a:t>https://www.commonsensemedia.org/videos/devicefreedinner-attention-funny-or-die</a:t>
            </a:r>
            <a:endParaRPr lang="en-GB" dirty="0"/>
          </a:p>
          <a:p>
            <a:endParaRPr lang="en-GB" dirty="0"/>
          </a:p>
          <a:p>
            <a:pPr marL="0" indent="0">
              <a:buNone/>
            </a:pPr>
            <a:r>
              <a:rPr lang="en-GB" b="0" i="0" dirty="0">
                <a:solidFill>
                  <a:srgbClr val="212121"/>
                </a:solidFill>
                <a:effectLst/>
                <a:latin typeface="Droid Sans"/>
              </a:rPr>
              <a:t>Lots of parents worry about it, but rather than worry about </a:t>
            </a:r>
            <a:r>
              <a:rPr lang="en-GB" b="1" i="0" dirty="0">
                <a:solidFill>
                  <a:srgbClr val="212121"/>
                </a:solidFill>
                <a:effectLst/>
                <a:latin typeface="Droid Sans"/>
              </a:rPr>
              <a:t>how long </a:t>
            </a:r>
            <a:r>
              <a:rPr lang="en-GB" b="0" i="0" dirty="0">
                <a:solidFill>
                  <a:srgbClr val="212121"/>
                </a:solidFill>
                <a:effectLst/>
                <a:latin typeface="Droid Sans"/>
              </a:rPr>
              <a:t>your child is online, consider </a:t>
            </a:r>
            <a:r>
              <a:rPr lang="en-GB" b="1" i="0" dirty="0">
                <a:solidFill>
                  <a:srgbClr val="212121"/>
                </a:solidFill>
                <a:effectLst/>
                <a:latin typeface="Droid Sans"/>
              </a:rPr>
              <a:t>what they are doing and when they are doing it</a:t>
            </a:r>
            <a:r>
              <a:rPr lang="en-GB" b="0" i="0" dirty="0">
                <a:solidFill>
                  <a:srgbClr val="212121"/>
                </a:solidFill>
                <a:effectLst/>
                <a:latin typeface="Droid Sans"/>
              </a:rPr>
              <a:t> (and the same goes for grown-ups)</a:t>
            </a:r>
          </a:p>
          <a:p>
            <a:pPr marL="0" indent="0">
              <a:buNone/>
            </a:pPr>
            <a:r>
              <a:rPr lang="en-GB" b="0" i="0" dirty="0">
                <a:solidFill>
                  <a:srgbClr val="212121"/>
                </a:solidFill>
                <a:effectLst/>
                <a:latin typeface="Droid Sans"/>
              </a:rPr>
              <a:t>Not all time spent online is equal. A video call to a family member or learning a new skill is very different to hours of doom scrolling or passively consuming short-reel content. </a:t>
            </a:r>
            <a:endParaRPr lang="en-GB" dirty="0"/>
          </a:p>
        </p:txBody>
      </p:sp>
      <p:sp>
        <p:nvSpPr>
          <p:cNvPr id="3" name="Title 2">
            <a:extLst>
              <a:ext uri="{FF2B5EF4-FFF2-40B4-BE49-F238E27FC236}">
                <a16:creationId xmlns:a16="http://schemas.microsoft.com/office/drawing/2014/main" id="{9BB86E5E-7EA3-4299-BD9D-BD0063A1E66A}"/>
              </a:ext>
            </a:extLst>
          </p:cNvPr>
          <p:cNvSpPr>
            <a:spLocks noGrp="1"/>
          </p:cNvSpPr>
          <p:nvPr>
            <p:ph type="title"/>
          </p:nvPr>
        </p:nvSpPr>
        <p:spPr/>
        <p:txBody>
          <a:bodyPr/>
          <a:lstStyle/>
          <a:p>
            <a:r>
              <a:rPr lang="en-GB" dirty="0"/>
              <a:t>Screentime</a:t>
            </a:r>
          </a:p>
        </p:txBody>
      </p:sp>
    </p:spTree>
    <p:extLst>
      <p:ext uri="{BB962C8B-B14F-4D97-AF65-F5344CB8AC3E}">
        <p14:creationId xmlns:p14="http://schemas.microsoft.com/office/powerpoint/2010/main" val="27012606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78F67090-41C8-0347-52C5-204AE1BC7E6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11" name="TextBox 10">
            <a:extLst>
              <a:ext uri="{FF2B5EF4-FFF2-40B4-BE49-F238E27FC236}">
                <a16:creationId xmlns:a16="http://schemas.microsoft.com/office/drawing/2014/main" id="{97682588-52CF-996E-D01B-1A14A665AB06}"/>
              </a:ext>
            </a:extLst>
          </p:cNvPr>
          <p:cNvSpPr txBox="1"/>
          <p:nvPr/>
        </p:nvSpPr>
        <p:spPr>
          <a:xfrm>
            <a:off x="1779781" y="294326"/>
            <a:ext cx="9075944" cy="461665"/>
          </a:xfrm>
          <a:prstGeom prst="rect">
            <a:avLst/>
          </a:prstGeom>
          <a:noFill/>
        </p:spPr>
        <p:txBody>
          <a:bodyPr wrap="square">
            <a:spAutoFit/>
          </a:bodyPr>
          <a:lstStyle/>
          <a:p>
            <a:r>
              <a:rPr lang="en-GB" sz="2400"/>
              <a:t> Visit </a:t>
            </a:r>
            <a:r>
              <a:rPr lang="en-GB" sz="2400">
                <a:hlinkClick r:id="rId3"/>
              </a:rPr>
              <a:t>parentsafe.lgfl.net/</a:t>
            </a:r>
            <a:r>
              <a:rPr lang="en-GB" sz="2400"/>
              <a:t> for advice and tips to manage screentime</a:t>
            </a:r>
          </a:p>
        </p:txBody>
      </p:sp>
      <p:pic>
        <p:nvPicPr>
          <p:cNvPr id="9" name="Picture 8">
            <a:extLst>
              <a:ext uri="{FF2B5EF4-FFF2-40B4-BE49-F238E27FC236}">
                <a16:creationId xmlns:a16="http://schemas.microsoft.com/office/drawing/2014/main" id="{94E47A1E-9F17-B40E-B2C5-F34E8C522FB5}"/>
              </a:ext>
            </a:extLst>
          </p:cNvPr>
          <p:cNvPicPr>
            <a:picLocks noChangeAspect="1"/>
          </p:cNvPicPr>
          <p:nvPr/>
        </p:nvPicPr>
        <p:blipFill rotWithShape="1">
          <a:blip r:embed="rId4"/>
          <a:srcRect l="519" t="35943" r="-1"/>
          <a:stretch/>
        </p:blipFill>
        <p:spPr>
          <a:xfrm>
            <a:off x="84146" y="1670747"/>
            <a:ext cx="12135349" cy="4892925"/>
          </a:xfrm>
          <a:prstGeom prst="rect">
            <a:avLst/>
          </a:prstGeom>
          <a:ln>
            <a:noFill/>
          </a:ln>
          <a:effectLst>
            <a:outerShdw blurRad="292100" dist="139700" dir="2700000" algn="tl" rotWithShape="0">
              <a:srgbClr val="333333">
                <a:alpha val="65000"/>
              </a:srgbClr>
            </a:outerShdw>
          </a:effectLst>
        </p:spPr>
      </p:pic>
      <p:pic>
        <p:nvPicPr>
          <p:cNvPr id="4" name="Picture 3" descr="Free dialog tip advice illustration">
            <a:extLst>
              <a:ext uri="{FF2B5EF4-FFF2-40B4-BE49-F238E27FC236}">
                <a16:creationId xmlns:a16="http://schemas.microsoft.com/office/drawing/2014/main" id="{97F132BB-9395-282A-5B19-842A53F78C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258" y="410068"/>
            <a:ext cx="1618687" cy="1150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63429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95D833B-343E-4D64-BF34-8EF3FEEB7D89}"/>
              </a:ext>
            </a:extLst>
          </p:cNvPr>
          <p:cNvPicPr>
            <a:picLocks noChangeAspect="1"/>
          </p:cNvPicPr>
          <p:nvPr/>
        </p:nvPicPr>
        <p:blipFill>
          <a:blip r:embed="rId3"/>
          <a:stretch>
            <a:fillRect/>
          </a:stretch>
        </p:blipFill>
        <p:spPr>
          <a:xfrm>
            <a:off x="293081" y="988362"/>
            <a:ext cx="11408129" cy="4115157"/>
          </a:xfrm>
          <a:prstGeom prst="rect">
            <a:avLst/>
          </a:prstGeom>
        </p:spPr>
      </p:pic>
    </p:spTree>
    <p:extLst>
      <p:ext uri="{BB962C8B-B14F-4D97-AF65-F5344CB8AC3E}">
        <p14:creationId xmlns:p14="http://schemas.microsoft.com/office/powerpoint/2010/main" val="30991447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02D50F60-6537-6108-6E4B-F3466DD1639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4" name="Rectangle 3">
            <a:extLst>
              <a:ext uri="{FF2B5EF4-FFF2-40B4-BE49-F238E27FC236}">
                <a16:creationId xmlns:a16="http://schemas.microsoft.com/office/drawing/2014/main" id="{12825948-F2D0-8FBF-8D3E-9D5B25FB18C7}"/>
              </a:ext>
            </a:extLst>
          </p:cNvPr>
          <p:cNvSpPr/>
          <p:nvPr/>
        </p:nvSpPr>
        <p:spPr>
          <a:xfrm>
            <a:off x="1699375" y="369997"/>
            <a:ext cx="9247824" cy="66751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b="1">
                <a:ea typeface="+mj-ea"/>
                <a:cs typeface="+mj-cs"/>
              </a:rPr>
              <a:t>How does your child feel about </a:t>
            </a:r>
            <a:r>
              <a:rPr lang="en-US" sz="2400" b="1">
                <a:solidFill>
                  <a:srgbClr val="FF0000"/>
                </a:solidFill>
                <a:ea typeface="+mj-ea"/>
                <a:cs typeface="+mj-cs"/>
              </a:rPr>
              <a:t>YOUR SCREENTIME vs THEIRS</a:t>
            </a:r>
            <a:r>
              <a:rPr lang="en-US" sz="2400" b="1">
                <a:ea typeface="+mj-ea"/>
                <a:cs typeface="+mj-cs"/>
              </a:rPr>
              <a:t>?</a:t>
            </a:r>
          </a:p>
        </p:txBody>
      </p:sp>
      <p:sp>
        <p:nvSpPr>
          <p:cNvPr id="6" name="Speech Bubble: Rectangle with Corners Rounded 5">
            <a:extLst>
              <a:ext uri="{FF2B5EF4-FFF2-40B4-BE49-F238E27FC236}">
                <a16:creationId xmlns:a16="http://schemas.microsoft.com/office/drawing/2014/main" id="{302E4663-CB27-E28C-E90F-6B26DC4A2C91}"/>
              </a:ext>
            </a:extLst>
          </p:cNvPr>
          <p:cNvSpPr/>
          <p:nvPr/>
        </p:nvSpPr>
        <p:spPr>
          <a:xfrm>
            <a:off x="8636998" y="2407633"/>
            <a:ext cx="2964452" cy="1402397"/>
          </a:xfrm>
          <a:prstGeom prst="wedgeRoundRectCallout">
            <a:avLst>
              <a:gd name="adj1" fmla="val 44679"/>
              <a:gd name="adj2" fmla="val 90957"/>
              <a:gd name="adj3" fmla="val 16667"/>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sz="2000" b="1"/>
              <a:t>52% of 8-11s  feel that </a:t>
            </a:r>
            <a:r>
              <a:rPr lang="en-GB" sz="2000" b="1">
                <a:highlight>
                  <a:srgbClr val="FFFF00"/>
                </a:highlight>
              </a:rPr>
              <a:t>their parents’ screentime is too high</a:t>
            </a:r>
          </a:p>
        </p:txBody>
      </p:sp>
      <p:pic>
        <p:nvPicPr>
          <p:cNvPr id="9" name="Picture 8">
            <a:extLst>
              <a:ext uri="{FF2B5EF4-FFF2-40B4-BE49-F238E27FC236}">
                <a16:creationId xmlns:a16="http://schemas.microsoft.com/office/drawing/2014/main" id="{5F2FC075-AC12-68E5-F938-8DE4A54F2F5A}"/>
              </a:ext>
            </a:extLst>
          </p:cNvPr>
          <p:cNvPicPr>
            <a:picLocks noChangeAspect="1"/>
          </p:cNvPicPr>
          <p:nvPr/>
        </p:nvPicPr>
        <p:blipFill>
          <a:blip r:embed="rId3"/>
          <a:stretch>
            <a:fillRect/>
          </a:stretch>
        </p:blipFill>
        <p:spPr>
          <a:xfrm>
            <a:off x="1526576" y="1601833"/>
            <a:ext cx="6755025" cy="5031546"/>
          </a:xfrm>
          <a:prstGeom prst="rect">
            <a:avLst/>
          </a:prstGeom>
          <a:ln>
            <a:noFill/>
          </a:ln>
          <a:effectLst>
            <a:outerShdw blurRad="292100" dist="139700" dir="2700000" algn="tl" rotWithShape="0">
              <a:srgbClr val="333333">
                <a:alpha val="65000"/>
              </a:srgbClr>
            </a:outerShdw>
          </a:effectLst>
        </p:spPr>
      </p:pic>
      <p:sp>
        <p:nvSpPr>
          <p:cNvPr id="3" name="Speech Bubble: Rectangle with Corners Rounded 2">
            <a:extLst>
              <a:ext uri="{FF2B5EF4-FFF2-40B4-BE49-F238E27FC236}">
                <a16:creationId xmlns:a16="http://schemas.microsoft.com/office/drawing/2014/main" id="{711F8487-70F3-C1C5-4275-BBB44A3FCDD8}"/>
              </a:ext>
            </a:extLst>
          </p:cNvPr>
          <p:cNvSpPr/>
          <p:nvPr/>
        </p:nvSpPr>
        <p:spPr>
          <a:xfrm>
            <a:off x="8680413" y="4395106"/>
            <a:ext cx="2967571" cy="1309102"/>
          </a:xfrm>
          <a:prstGeom prst="wedgeRoundRectCallout">
            <a:avLst>
              <a:gd name="adj1" fmla="val -39759"/>
              <a:gd name="adj2" fmla="val 61620"/>
              <a:gd name="adj3" fmla="val 16667"/>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000" b="1"/>
              <a:t>33% of 8-17s feel that their own screentime is too high</a:t>
            </a:r>
          </a:p>
        </p:txBody>
      </p:sp>
      <p:pic>
        <p:nvPicPr>
          <p:cNvPr id="10" name="Picture 9" descr="Free speech bubble talking chat illustration">
            <a:extLst>
              <a:ext uri="{FF2B5EF4-FFF2-40B4-BE49-F238E27FC236}">
                <a16:creationId xmlns:a16="http://schemas.microsoft.com/office/drawing/2014/main" id="{99C01CE8-7427-5AE9-B9CC-98777F937C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5652" y="16433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1" name="Picture 10" descr="Free did you know speech balloon message illustration">
            <a:extLst>
              <a:ext uri="{FF2B5EF4-FFF2-40B4-BE49-F238E27FC236}">
                <a16:creationId xmlns:a16="http://schemas.microsoft.com/office/drawing/2014/main" id="{84F3E62B-0C7B-159C-FC9B-64496E9651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81995" y="550662"/>
            <a:ext cx="1930407" cy="19304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09973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9A01377-7623-F6D5-E53E-FCCCAE71D624}"/>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SOCIAL MEDIA AND GAMING</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42CC1D31-5456-CF3B-EEE7-DFFB7DEFB9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2023" y="5832090"/>
            <a:ext cx="1290918" cy="923613"/>
          </a:xfrm>
          <a:prstGeom prst="rect">
            <a:avLst/>
          </a:prstGeom>
        </p:spPr>
      </p:pic>
    </p:spTree>
    <p:extLst>
      <p:ext uri="{BB962C8B-B14F-4D97-AF65-F5344CB8AC3E}">
        <p14:creationId xmlns:p14="http://schemas.microsoft.com/office/powerpoint/2010/main" val="39549887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E26511C1-CB16-2AFB-A23A-C5847C203EC2}"/>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9" name="TextBox 8">
            <a:extLst>
              <a:ext uri="{FF2B5EF4-FFF2-40B4-BE49-F238E27FC236}">
                <a16:creationId xmlns:a16="http://schemas.microsoft.com/office/drawing/2014/main" id="{8E73B482-2AEE-2249-EE09-5B388C8880F2}"/>
              </a:ext>
            </a:extLst>
          </p:cNvPr>
          <p:cNvSpPr txBox="1"/>
          <p:nvPr/>
        </p:nvSpPr>
        <p:spPr>
          <a:xfrm>
            <a:off x="1782165" y="988243"/>
            <a:ext cx="9441156" cy="369332"/>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r>
              <a:rPr lang="en-GB" b="1"/>
              <a:t>YouTube</a:t>
            </a:r>
            <a:r>
              <a:rPr lang="en-GB"/>
              <a:t> is the most popular, but the appeal of many social media platforms varies by age</a:t>
            </a:r>
          </a:p>
        </p:txBody>
      </p:sp>
      <p:sp>
        <p:nvSpPr>
          <p:cNvPr id="3" name="TextBox 2">
            <a:extLst>
              <a:ext uri="{FF2B5EF4-FFF2-40B4-BE49-F238E27FC236}">
                <a16:creationId xmlns:a16="http://schemas.microsoft.com/office/drawing/2014/main" id="{15A05104-042F-58D6-5C32-B7B7DB58329F}"/>
              </a:ext>
            </a:extLst>
          </p:cNvPr>
          <p:cNvSpPr txBox="1"/>
          <p:nvPr/>
        </p:nvSpPr>
        <p:spPr>
          <a:xfrm>
            <a:off x="1782165" y="412878"/>
            <a:ext cx="10409835" cy="523220"/>
          </a:xfrm>
          <a:prstGeom prst="rect">
            <a:avLst/>
          </a:prstGeom>
          <a:noFill/>
        </p:spPr>
        <p:txBody>
          <a:bodyPr wrap="square" rtlCol="0">
            <a:spAutoFit/>
          </a:bodyPr>
          <a:lstStyle/>
          <a:p>
            <a:r>
              <a:rPr lang="en-GB" sz="2800" b="1"/>
              <a:t>Are you </a:t>
            </a:r>
            <a:r>
              <a:rPr lang="en-GB" sz="2800" b="1">
                <a:solidFill>
                  <a:srgbClr val="FF0000"/>
                </a:solidFill>
              </a:rPr>
              <a:t>FAMILIAR WITH THE APPS </a:t>
            </a:r>
            <a:r>
              <a:rPr lang="en-GB" sz="2800" b="1"/>
              <a:t>and</a:t>
            </a:r>
            <a:r>
              <a:rPr lang="en-GB" sz="2800" b="1">
                <a:solidFill>
                  <a:srgbClr val="FF0000"/>
                </a:solidFill>
              </a:rPr>
              <a:t> GAMES </a:t>
            </a:r>
            <a:r>
              <a:rPr lang="en-GB" sz="2800" b="1"/>
              <a:t>your child is on? </a:t>
            </a:r>
          </a:p>
        </p:txBody>
      </p:sp>
      <p:sp>
        <p:nvSpPr>
          <p:cNvPr id="5" name="TextBox 4">
            <a:extLst>
              <a:ext uri="{FF2B5EF4-FFF2-40B4-BE49-F238E27FC236}">
                <a16:creationId xmlns:a16="http://schemas.microsoft.com/office/drawing/2014/main" id="{80C73000-9D06-DDA8-EFA6-A6E3027793D8}"/>
              </a:ext>
            </a:extLst>
          </p:cNvPr>
          <p:cNvSpPr txBox="1"/>
          <p:nvPr/>
        </p:nvSpPr>
        <p:spPr>
          <a:xfrm>
            <a:off x="8843386" y="1628455"/>
            <a:ext cx="2998216" cy="1200329"/>
          </a:xfrm>
          <a:prstGeom prst="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marL="285750" indent="-285750">
              <a:buFont typeface="Arial" panose="020B0604020202020204" pitchFamily="34" charset="0"/>
              <a:buChar char="•"/>
            </a:pPr>
            <a:r>
              <a:rPr lang="en-GB" dirty="0">
                <a:ln w="0"/>
                <a:solidFill>
                  <a:sysClr val="windowText" lastClr="000000"/>
                </a:solidFill>
              </a:rPr>
              <a:t>The two most popular apps for 3 – 7 yr-olds are </a:t>
            </a:r>
            <a:r>
              <a:rPr lang="en-GB" b="1" dirty="0">
                <a:ln w="0"/>
                <a:solidFill>
                  <a:sysClr val="windowText" lastClr="000000"/>
                </a:solidFill>
              </a:rPr>
              <a:t>WhatsApp</a:t>
            </a:r>
            <a:r>
              <a:rPr lang="en-GB" dirty="0">
                <a:ln w="0"/>
                <a:solidFill>
                  <a:sysClr val="windowText" lastClr="000000"/>
                </a:solidFill>
              </a:rPr>
              <a:t> (2 in 10) and </a:t>
            </a:r>
            <a:r>
              <a:rPr lang="en-GB" b="1" dirty="0">
                <a:ln w="0"/>
                <a:solidFill>
                  <a:sysClr val="windowText" lastClr="000000"/>
                </a:solidFill>
              </a:rPr>
              <a:t>Snapchat</a:t>
            </a:r>
            <a:r>
              <a:rPr lang="en-GB" dirty="0">
                <a:ln w="0"/>
                <a:solidFill>
                  <a:sysClr val="windowText" lastClr="000000"/>
                </a:solidFill>
              </a:rPr>
              <a:t> (3 in 10)</a:t>
            </a:r>
          </a:p>
        </p:txBody>
      </p:sp>
      <p:sp>
        <p:nvSpPr>
          <p:cNvPr id="10" name="TextBox 9">
            <a:extLst>
              <a:ext uri="{FF2B5EF4-FFF2-40B4-BE49-F238E27FC236}">
                <a16:creationId xmlns:a16="http://schemas.microsoft.com/office/drawing/2014/main" id="{C59EAB9B-1A96-360C-B22D-F92794073C99}"/>
              </a:ext>
            </a:extLst>
          </p:cNvPr>
          <p:cNvSpPr txBox="1"/>
          <p:nvPr/>
        </p:nvSpPr>
        <p:spPr>
          <a:xfrm>
            <a:off x="8843386" y="4478371"/>
            <a:ext cx="2998216" cy="1200329"/>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marL="285750" indent="-285750">
              <a:buFont typeface="Arial" panose="020B0604020202020204" pitchFamily="34" charset="0"/>
              <a:buChar char="•"/>
            </a:pPr>
            <a:r>
              <a:rPr lang="en-GB">
                <a:solidFill>
                  <a:schemeClr val="tx1"/>
                </a:solidFill>
              </a:rPr>
              <a:t>13-17s are most likely to have profiles on </a:t>
            </a:r>
            <a:r>
              <a:rPr lang="en-GB" b="1">
                <a:solidFill>
                  <a:schemeClr val="tx1"/>
                </a:solidFill>
              </a:rPr>
              <a:t>WhatsApp</a:t>
            </a:r>
          </a:p>
          <a:p>
            <a:pPr marL="285750" indent="-285750">
              <a:buFont typeface="Arial" panose="020B0604020202020204" pitchFamily="34" charset="0"/>
              <a:buChar char="•"/>
            </a:pPr>
            <a:r>
              <a:rPr lang="en-GB">
                <a:solidFill>
                  <a:schemeClr val="tx1"/>
                </a:solidFill>
              </a:rPr>
              <a:t>(62%), </a:t>
            </a:r>
            <a:r>
              <a:rPr lang="en-GB" b="1">
                <a:solidFill>
                  <a:schemeClr val="tx1"/>
                </a:solidFill>
              </a:rPr>
              <a:t>Snapchat</a:t>
            </a:r>
            <a:r>
              <a:rPr lang="en-GB">
                <a:solidFill>
                  <a:schemeClr val="tx1"/>
                </a:solidFill>
              </a:rPr>
              <a:t> (62%) or </a:t>
            </a:r>
            <a:r>
              <a:rPr lang="en-GB" b="1">
                <a:solidFill>
                  <a:schemeClr val="tx1"/>
                </a:solidFill>
              </a:rPr>
              <a:t>TikTok</a:t>
            </a:r>
            <a:r>
              <a:rPr lang="en-GB">
                <a:solidFill>
                  <a:schemeClr val="tx1"/>
                </a:solidFill>
              </a:rPr>
              <a:t> (61%)</a:t>
            </a:r>
            <a:endParaRPr lang="en-GB" b="1">
              <a:solidFill>
                <a:schemeClr val="tx1"/>
              </a:solidFill>
            </a:endParaRPr>
          </a:p>
        </p:txBody>
      </p:sp>
      <p:sp>
        <p:nvSpPr>
          <p:cNvPr id="12" name="TextBox 11">
            <a:extLst>
              <a:ext uri="{FF2B5EF4-FFF2-40B4-BE49-F238E27FC236}">
                <a16:creationId xmlns:a16="http://schemas.microsoft.com/office/drawing/2014/main" id="{A0387ABC-B7F3-8B41-C549-35DC15D19E2C}"/>
              </a:ext>
            </a:extLst>
          </p:cNvPr>
          <p:cNvSpPr txBox="1"/>
          <p:nvPr/>
        </p:nvSpPr>
        <p:spPr>
          <a:xfrm>
            <a:off x="1796893" y="6303322"/>
            <a:ext cx="6098874" cy="369332"/>
          </a:xfrm>
          <a:prstGeom prst="rect">
            <a:avLst/>
          </a:prstGeom>
          <a:noFill/>
        </p:spPr>
        <p:txBody>
          <a:bodyPr wrap="square">
            <a:spAutoFit/>
          </a:bodyPr>
          <a:lstStyle/>
          <a:p>
            <a:r>
              <a:rPr lang="en-GB" sz="1800" dirty="0"/>
              <a:t>Go to </a:t>
            </a:r>
            <a:r>
              <a:rPr lang="en-GB" sz="1800" dirty="0">
                <a:hlinkClick r:id="rId3"/>
              </a:rPr>
              <a:t>apps.lgfl.net </a:t>
            </a:r>
            <a:r>
              <a:rPr lang="en-GB" sz="1800" dirty="0"/>
              <a:t>for guidance on apps and social media sites </a:t>
            </a:r>
          </a:p>
        </p:txBody>
      </p:sp>
      <p:pic>
        <p:nvPicPr>
          <p:cNvPr id="11" name="Picture 10" descr="Free speech bubble talking chat illustration">
            <a:extLst>
              <a:ext uri="{FF2B5EF4-FFF2-40B4-BE49-F238E27FC236}">
                <a16:creationId xmlns:a16="http://schemas.microsoft.com/office/drawing/2014/main" id="{285EB271-8CDE-A61C-FB0D-8D0AD9769C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423" y="190959"/>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FF8B4312-E645-D672-5753-565FB71B3C37}"/>
              </a:ext>
            </a:extLst>
          </p:cNvPr>
          <p:cNvPicPr>
            <a:picLocks noChangeAspect="1"/>
          </p:cNvPicPr>
          <p:nvPr/>
        </p:nvPicPr>
        <p:blipFill>
          <a:blip r:embed="rId5"/>
          <a:stretch>
            <a:fillRect/>
          </a:stretch>
        </p:blipFill>
        <p:spPr>
          <a:xfrm>
            <a:off x="590550" y="2094385"/>
            <a:ext cx="7982711" cy="3634233"/>
          </a:xfrm>
          <a:prstGeom prst="rect">
            <a:avLst/>
          </a:prstGeom>
        </p:spPr>
      </p:pic>
      <p:pic>
        <p:nvPicPr>
          <p:cNvPr id="6" name="Picture 5" descr="Free did you know speech balloon message illustration">
            <a:extLst>
              <a:ext uri="{FF2B5EF4-FFF2-40B4-BE49-F238E27FC236}">
                <a16:creationId xmlns:a16="http://schemas.microsoft.com/office/drawing/2014/main" id="{DC90DB9F-EDE6-F2ED-BD4C-2890078A699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926497">
            <a:off x="6693932" y="1127287"/>
            <a:ext cx="1661371" cy="166137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7F1F7DB0-34C3-1072-CBC4-BC8E33245D48}"/>
              </a:ext>
            </a:extLst>
          </p:cNvPr>
          <p:cNvSpPr txBox="1"/>
          <p:nvPr/>
        </p:nvSpPr>
        <p:spPr>
          <a:xfrm>
            <a:off x="8843386" y="3075589"/>
            <a:ext cx="2998216" cy="1200329"/>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pPr marL="285750" indent="-285750">
              <a:buFont typeface="Arial" panose="020B0604020202020204" pitchFamily="34" charset="0"/>
              <a:buChar char="•"/>
            </a:pPr>
            <a:r>
              <a:rPr lang="en-GB">
                <a:ln w="0"/>
                <a:solidFill>
                  <a:sysClr val="windowText" lastClr="000000"/>
                </a:solidFill>
              </a:rPr>
              <a:t>The proportion of 8-9s with an </a:t>
            </a:r>
            <a:r>
              <a:rPr lang="en-GB" b="1">
                <a:ln w="0"/>
                <a:solidFill>
                  <a:sysClr val="windowText" lastClr="000000"/>
                </a:solidFill>
              </a:rPr>
              <a:t>Instagram</a:t>
            </a:r>
            <a:r>
              <a:rPr lang="en-GB">
                <a:ln w="0"/>
                <a:solidFill>
                  <a:sysClr val="windowText" lastClr="000000"/>
                </a:solidFill>
              </a:rPr>
              <a:t> profile increased from 8% in 2023 to 14% in 2024</a:t>
            </a:r>
          </a:p>
        </p:txBody>
      </p:sp>
    </p:spTree>
    <p:extLst>
      <p:ext uri="{BB962C8B-B14F-4D97-AF65-F5344CB8AC3E}">
        <p14:creationId xmlns:p14="http://schemas.microsoft.com/office/powerpoint/2010/main" val="22088779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AB927EE2-882D-519C-E681-37822FE1AAB8}"/>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3" name="TextBox 2">
            <a:extLst>
              <a:ext uri="{FF2B5EF4-FFF2-40B4-BE49-F238E27FC236}">
                <a16:creationId xmlns:a16="http://schemas.microsoft.com/office/drawing/2014/main" id="{15A05104-042F-58D6-5C32-B7B7DB58329F}"/>
              </a:ext>
            </a:extLst>
          </p:cNvPr>
          <p:cNvSpPr txBox="1"/>
          <p:nvPr/>
        </p:nvSpPr>
        <p:spPr>
          <a:xfrm>
            <a:off x="1873709" y="452104"/>
            <a:ext cx="6699438" cy="523220"/>
          </a:xfrm>
          <a:prstGeom prst="rect">
            <a:avLst/>
          </a:prstGeom>
          <a:noFill/>
        </p:spPr>
        <p:txBody>
          <a:bodyPr wrap="square" rtlCol="0">
            <a:spAutoFit/>
          </a:bodyPr>
          <a:lstStyle/>
          <a:p>
            <a:r>
              <a:rPr lang="en-GB" sz="2800" b="1">
                <a:solidFill>
                  <a:srgbClr val="FF0000"/>
                </a:solidFill>
              </a:rPr>
              <a:t>KNOW WHAT THEY DO </a:t>
            </a:r>
            <a:r>
              <a:rPr lang="en-GB" sz="2800" b="1"/>
              <a:t>on social media? </a:t>
            </a:r>
          </a:p>
        </p:txBody>
      </p:sp>
      <p:pic>
        <p:nvPicPr>
          <p:cNvPr id="8" name="Picture 7" descr="Free speech bubble talking chat illustration">
            <a:extLst>
              <a:ext uri="{FF2B5EF4-FFF2-40B4-BE49-F238E27FC236}">
                <a16:creationId xmlns:a16="http://schemas.microsoft.com/office/drawing/2014/main" id="{4C64845E-BDA5-1E4F-E824-2605E2FF5E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314" y="227549"/>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811BD93C-DAA1-6AC7-E9CE-D952DE68B12B}"/>
              </a:ext>
            </a:extLst>
          </p:cNvPr>
          <p:cNvPicPr>
            <a:picLocks noChangeAspect="1"/>
          </p:cNvPicPr>
          <p:nvPr/>
        </p:nvPicPr>
        <p:blipFill>
          <a:blip r:embed="rId4"/>
          <a:stretch>
            <a:fillRect/>
          </a:stretch>
        </p:blipFill>
        <p:spPr>
          <a:xfrm>
            <a:off x="1919739" y="2926451"/>
            <a:ext cx="9374301" cy="3172957"/>
          </a:xfrm>
          <a:prstGeom prst="rect">
            <a:avLst/>
          </a:prstGeom>
        </p:spPr>
      </p:pic>
      <p:sp>
        <p:nvSpPr>
          <p:cNvPr id="14" name="TextBox 13">
            <a:extLst>
              <a:ext uri="{FF2B5EF4-FFF2-40B4-BE49-F238E27FC236}">
                <a16:creationId xmlns:a16="http://schemas.microsoft.com/office/drawing/2014/main" id="{2776B261-3FB5-86DB-80F0-EA5B271D6BCC}"/>
              </a:ext>
            </a:extLst>
          </p:cNvPr>
          <p:cNvSpPr txBox="1"/>
          <p:nvPr/>
        </p:nvSpPr>
        <p:spPr>
          <a:xfrm>
            <a:off x="1919739" y="2012201"/>
            <a:ext cx="4333472" cy="646331"/>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r>
              <a:rPr lang="en-GB" b="1">
                <a:solidFill>
                  <a:srgbClr val="C00000"/>
                </a:solidFill>
              </a:rPr>
              <a:t>TikTok</a:t>
            </a:r>
            <a:r>
              <a:rPr lang="en-GB" b="1"/>
              <a:t> was the most favoured platform to message and communicate with friends</a:t>
            </a:r>
            <a:r>
              <a:rPr lang="en-GB"/>
              <a:t>.</a:t>
            </a:r>
            <a:endParaRPr lang="en-GB" b="1"/>
          </a:p>
        </p:txBody>
      </p:sp>
      <p:sp>
        <p:nvSpPr>
          <p:cNvPr id="16" name="TextBox 15">
            <a:extLst>
              <a:ext uri="{FF2B5EF4-FFF2-40B4-BE49-F238E27FC236}">
                <a16:creationId xmlns:a16="http://schemas.microsoft.com/office/drawing/2014/main" id="{B5F25AD5-75C4-3185-0F9C-8FBF0440C0DA}"/>
              </a:ext>
            </a:extLst>
          </p:cNvPr>
          <p:cNvSpPr txBox="1"/>
          <p:nvPr/>
        </p:nvSpPr>
        <p:spPr>
          <a:xfrm>
            <a:off x="1905386" y="1200885"/>
            <a:ext cx="9696064" cy="64633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1800"/>
              <a:t>Eight in ten (81%) of all children aged 8-17 </a:t>
            </a:r>
            <a:r>
              <a:rPr lang="en-GB" sz="1800" b="1"/>
              <a:t>use at least one social media app/site for following friends</a:t>
            </a:r>
            <a:r>
              <a:rPr lang="en-GB" sz="1800"/>
              <a:t>, people and organisations, reading, liking or sharing content</a:t>
            </a:r>
          </a:p>
        </p:txBody>
      </p:sp>
    </p:spTree>
    <p:extLst>
      <p:ext uri="{BB962C8B-B14F-4D97-AF65-F5344CB8AC3E}">
        <p14:creationId xmlns:p14="http://schemas.microsoft.com/office/powerpoint/2010/main" val="23275911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588550-DD91-5BB2-E4B4-BECD9851F29D}"/>
            </a:ext>
          </a:extLst>
        </p:cNvPr>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EDE7BE34-CFAC-3DC9-3379-2EA1110B2F2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pic>
        <p:nvPicPr>
          <p:cNvPr id="1026" name="Picture 2" descr="Greatest Risk Is Doing Nothing">
            <a:extLst>
              <a:ext uri="{FF2B5EF4-FFF2-40B4-BE49-F238E27FC236}">
                <a16:creationId xmlns:a16="http://schemas.microsoft.com/office/drawing/2014/main" id="{6826E769-6F52-0BD7-F030-912AD155D353}"/>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rot="20802489">
            <a:off x="4972836" y="3101642"/>
            <a:ext cx="3417669" cy="1708835"/>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a:extLst>
              <a:ext uri="{FF2B5EF4-FFF2-40B4-BE49-F238E27FC236}">
                <a16:creationId xmlns:a16="http://schemas.microsoft.com/office/drawing/2014/main" id="{77569C83-3B3C-8081-BF2A-96199EC08161}"/>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9" name="TextBox 8">
            <a:extLst>
              <a:ext uri="{FF2B5EF4-FFF2-40B4-BE49-F238E27FC236}">
                <a16:creationId xmlns:a16="http://schemas.microsoft.com/office/drawing/2014/main" id="{6E992040-621F-6744-1374-13F499EF681E}"/>
              </a:ext>
            </a:extLst>
          </p:cNvPr>
          <p:cNvSpPr txBox="1"/>
          <p:nvPr/>
        </p:nvSpPr>
        <p:spPr>
          <a:xfrm>
            <a:off x="498357" y="938172"/>
            <a:ext cx="6967155" cy="393934"/>
          </a:xfrm>
          <a:prstGeom prst="rect">
            <a:avLst/>
          </a:prstGeom>
          <a:solidFill>
            <a:schemeClr val="bg1"/>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endParaRPr lang="en-GB" sz="2000"/>
          </a:p>
        </p:txBody>
      </p:sp>
      <p:sp>
        <p:nvSpPr>
          <p:cNvPr id="3" name="TextBox 2">
            <a:extLst>
              <a:ext uri="{FF2B5EF4-FFF2-40B4-BE49-F238E27FC236}">
                <a16:creationId xmlns:a16="http://schemas.microsoft.com/office/drawing/2014/main" id="{EF40D8D0-552F-7FFD-7104-BFB1121E3B93}"/>
              </a:ext>
            </a:extLst>
          </p:cNvPr>
          <p:cNvSpPr txBox="1"/>
          <p:nvPr/>
        </p:nvSpPr>
        <p:spPr>
          <a:xfrm>
            <a:off x="2271842" y="550292"/>
            <a:ext cx="5409864" cy="523220"/>
          </a:xfrm>
          <a:prstGeom prst="rect">
            <a:avLst/>
          </a:prstGeom>
          <a:noFill/>
        </p:spPr>
        <p:txBody>
          <a:bodyPr wrap="square" rtlCol="0">
            <a:spAutoFit/>
          </a:bodyPr>
          <a:lstStyle/>
          <a:p>
            <a:r>
              <a:rPr lang="en-GB" sz="2800" b="1">
                <a:solidFill>
                  <a:srgbClr val="FF0000"/>
                </a:solidFill>
              </a:rPr>
              <a:t>WHY </a:t>
            </a:r>
            <a:r>
              <a:rPr lang="en-GB" sz="2800" b="1"/>
              <a:t>DOES THIS </a:t>
            </a:r>
            <a:r>
              <a:rPr lang="en-GB" sz="2800" b="1">
                <a:solidFill>
                  <a:srgbClr val="FF0000"/>
                </a:solidFill>
              </a:rPr>
              <a:t>MATTER</a:t>
            </a:r>
            <a:r>
              <a:rPr lang="en-GB" sz="2800" b="1"/>
              <a:t>? </a:t>
            </a:r>
          </a:p>
        </p:txBody>
      </p:sp>
      <p:pic>
        <p:nvPicPr>
          <p:cNvPr id="6" name="Picture 5" descr="Free speech bubble talking chat illustration">
            <a:extLst>
              <a:ext uri="{FF2B5EF4-FFF2-40B4-BE49-F238E27FC236}">
                <a16:creationId xmlns:a16="http://schemas.microsoft.com/office/drawing/2014/main" id="{5504435A-80AB-CDFB-7871-CF40037E33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778" y="419479"/>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7E1DAB2F-E2CE-F37D-23C3-468F3D506787}"/>
              </a:ext>
            </a:extLst>
          </p:cNvPr>
          <p:cNvSpPr/>
          <p:nvPr/>
        </p:nvSpPr>
        <p:spPr>
          <a:xfrm>
            <a:off x="2318695" y="1284698"/>
            <a:ext cx="4036065" cy="1753643"/>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sz="2000" dirty="0"/>
              <a:t>Young people can </a:t>
            </a:r>
            <a:r>
              <a:rPr lang="en-GB" sz="2000" b="1" dirty="0"/>
              <a:t>get</a:t>
            </a:r>
            <a:r>
              <a:rPr lang="en-GB" sz="2000" dirty="0"/>
              <a:t> </a:t>
            </a:r>
            <a:r>
              <a:rPr lang="en-GB" sz="2000" b="1" dirty="0"/>
              <a:t>around age restrictions </a:t>
            </a:r>
            <a:r>
              <a:rPr lang="en-GB" sz="2000" dirty="0"/>
              <a:t>on apps and websites, increasing the risk of them coming to harm online</a:t>
            </a:r>
          </a:p>
        </p:txBody>
      </p:sp>
      <p:sp>
        <p:nvSpPr>
          <p:cNvPr id="8" name="Rectangle 7">
            <a:extLst>
              <a:ext uri="{FF2B5EF4-FFF2-40B4-BE49-F238E27FC236}">
                <a16:creationId xmlns:a16="http://schemas.microsoft.com/office/drawing/2014/main" id="{0047ED39-0532-710F-55B3-F04ADAE78AF7}"/>
              </a:ext>
            </a:extLst>
          </p:cNvPr>
          <p:cNvSpPr/>
          <p:nvPr/>
        </p:nvSpPr>
        <p:spPr>
          <a:xfrm>
            <a:off x="7465512" y="1227099"/>
            <a:ext cx="4036065" cy="175364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t>Addictive algorithms </a:t>
            </a:r>
            <a:r>
              <a:rPr lang="en-GB" sz="2000" b="1" i="0" dirty="0">
                <a:effectLst/>
                <a:latin typeface="Mark Pro"/>
              </a:rPr>
              <a:t>can make it harder to take a break </a:t>
            </a:r>
            <a:r>
              <a:rPr lang="en-GB" sz="2000" i="0" dirty="0">
                <a:effectLst/>
                <a:latin typeface="Mark Pro"/>
              </a:rPr>
              <a:t>and maintain a healthy balance between time on and offline</a:t>
            </a:r>
          </a:p>
        </p:txBody>
      </p:sp>
      <p:sp>
        <p:nvSpPr>
          <p:cNvPr id="10" name="Rectangle 9">
            <a:extLst>
              <a:ext uri="{FF2B5EF4-FFF2-40B4-BE49-F238E27FC236}">
                <a16:creationId xmlns:a16="http://schemas.microsoft.com/office/drawing/2014/main" id="{7BEC9676-F7D1-59FF-9B27-67BDF661AC5A}"/>
              </a:ext>
            </a:extLst>
          </p:cNvPr>
          <p:cNvSpPr/>
          <p:nvPr/>
        </p:nvSpPr>
        <p:spPr>
          <a:xfrm>
            <a:off x="2356978" y="4696480"/>
            <a:ext cx="4036065" cy="175364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2000" dirty="0"/>
              <a:t>Algorithms can also </a:t>
            </a:r>
            <a:r>
              <a:rPr lang="en-GB" sz="2000" b="1" dirty="0"/>
              <a:t>target content </a:t>
            </a:r>
            <a:r>
              <a:rPr lang="en-GB" sz="2000" dirty="0"/>
              <a:t>similar to what you’ve already selected/liked/shared</a:t>
            </a:r>
          </a:p>
        </p:txBody>
      </p:sp>
      <p:sp>
        <p:nvSpPr>
          <p:cNvPr id="11" name="Rectangle 10">
            <a:extLst>
              <a:ext uri="{FF2B5EF4-FFF2-40B4-BE49-F238E27FC236}">
                <a16:creationId xmlns:a16="http://schemas.microsoft.com/office/drawing/2014/main" id="{9B629402-7F7E-4DBC-7EB1-A91939B6B3FC}"/>
              </a:ext>
            </a:extLst>
          </p:cNvPr>
          <p:cNvSpPr/>
          <p:nvPr/>
        </p:nvSpPr>
        <p:spPr>
          <a:xfrm>
            <a:off x="7565385" y="4696480"/>
            <a:ext cx="4036065" cy="175364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000" dirty="0"/>
              <a:t>This can prevent you from finding new ideas and perspectives, create </a:t>
            </a:r>
            <a:r>
              <a:rPr lang="en-GB" sz="2000" b="1" dirty="0"/>
              <a:t>misinformation </a:t>
            </a:r>
            <a:r>
              <a:rPr lang="en-GB" sz="2000" dirty="0"/>
              <a:t>and </a:t>
            </a:r>
            <a:r>
              <a:rPr lang="en-GB" sz="2000" b="1" dirty="0"/>
              <a:t> reinforce stereotypes</a:t>
            </a:r>
            <a:endParaRPr lang="en-GB" sz="2000" i="0" dirty="0">
              <a:effectLst/>
              <a:latin typeface="Mark Pro"/>
            </a:endParaRPr>
          </a:p>
        </p:txBody>
      </p:sp>
    </p:spTree>
    <p:extLst>
      <p:ext uri="{BB962C8B-B14F-4D97-AF65-F5344CB8AC3E}">
        <p14:creationId xmlns:p14="http://schemas.microsoft.com/office/powerpoint/2010/main" val="37500588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Parental Supervision on Children's Device Usage and Gaming – Azadeh  Forghani, PhD">
            <a:extLst>
              <a:ext uri="{FF2B5EF4-FFF2-40B4-BE49-F238E27FC236}">
                <a16:creationId xmlns:a16="http://schemas.microsoft.com/office/drawing/2014/main" id="{947C7364-0DEE-6AEA-38C6-64C16BCBFEFE}"/>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a:extLst>
              <a:ext uri="{FF2B5EF4-FFF2-40B4-BE49-F238E27FC236}">
                <a16:creationId xmlns:a16="http://schemas.microsoft.com/office/drawing/2014/main" id="{401F0E20-350B-35E4-F4FD-44C5E099B5C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9" name="TextBox 8">
            <a:extLst>
              <a:ext uri="{FF2B5EF4-FFF2-40B4-BE49-F238E27FC236}">
                <a16:creationId xmlns:a16="http://schemas.microsoft.com/office/drawing/2014/main" id="{8E73B482-2AEE-2249-EE09-5B388C8880F2}"/>
              </a:ext>
            </a:extLst>
          </p:cNvPr>
          <p:cNvSpPr txBox="1"/>
          <p:nvPr/>
        </p:nvSpPr>
        <p:spPr>
          <a:xfrm>
            <a:off x="3334293" y="1723710"/>
            <a:ext cx="8267157" cy="830997"/>
          </a:xfrm>
          <a:prstGeom prst="rect">
            <a:avLst/>
          </a:prstGeom>
          <a:solidFill>
            <a:schemeClr val="bg1"/>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r>
              <a:rPr lang="en-GB" sz="2400"/>
              <a:t>Nearly six in ten (56%) 8-17s use </a:t>
            </a:r>
            <a:r>
              <a:rPr lang="en-GB" sz="2400" b="1"/>
              <a:t>multiple profiles </a:t>
            </a:r>
            <a:r>
              <a:rPr lang="en-GB" sz="2400"/>
              <a:t>on at least one social media platform:</a:t>
            </a:r>
          </a:p>
        </p:txBody>
      </p:sp>
      <p:sp>
        <p:nvSpPr>
          <p:cNvPr id="3" name="TextBox 2">
            <a:extLst>
              <a:ext uri="{FF2B5EF4-FFF2-40B4-BE49-F238E27FC236}">
                <a16:creationId xmlns:a16="http://schemas.microsoft.com/office/drawing/2014/main" id="{15A05104-042F-58D6-5C32-B7B7DB58329F}"/>
              </a:ext>
            </a:extLst>
          </p:cNvPr>
          <p:cNvSpPr txBox="1"/>
          <p:nvPr/>
        </p:nvSpPr>
        <p:spPr>
          <a:xfrm>
            <a:off x="457200" y="422360"/>
            <a:ext cx="6357056" cy="523220"/>
          </a:xfrm>
          <a:prstGeom prst="rect">
            <a:avLst/>
          </a:prstGeom>
        </p:spPr>
        <p:style>
          <a:lnRef idx="2">
            <a:schemeClr val="dk1">
              <a:shade val="15000"/>
            </a:schemeClr>
          </a:lnRef>
          <a:fillRef idx="1">
            <a:schemeClr val="dk1"/>
          </a:fillRef>
          <a:effectRef idx="0">
            <a:schemeClr val="dk1"/>
          </a:effectRef>
          <a:fontRef idx="minor">
            <a:schemeClr val="lt1"/>
          </a:fontRef>
        </p:style>
        <p:txBody>
          <a:bodyPr wrap="square" rtlCol="0">
            <a:spAutoFit/>
          </a:bodyPr>
          <a:lstStyle/>
          <a:p>
            <a:r>
              <a:rPr lang="en-GB" sz="2800" b="1"/>
              <a:t>What might they NOT BE TELLING YOU? </a:t>
            </a:r>
          </a:p>
        </p:txBody>
      </p:sp>
      <p:sp>
        <p:nvSpPr>
          <p:cNvPr id="11" name="Speech Bubble: Rectangle with Corners Rounded 10">
            <a:extLst>
              <a:ext uri="{FF2B5EF4-FFF2-40B4-BE49-F238E27FC236}">
                <a16:creationId xmlns:a16="http://schemas.microsoft.com/office/drawing/2014/main" id="{F0174EF8-3A72-1D4E-2EE3-EA704980334C}"/>
              </a:ext>
            </a:extLst>
          </p:cNvPr>
          <p:cNvSpPr/>
          <p:nvPr/>
        </p:nvSpPr>
        <p:spPr>
          <a:xfrm>
            <a:off x="3455543" y="2854382"/>
            <a:ext cx="3511387" cy="1964440"/>
          </a:xfrm>
          <a:prstGeom prst="wedgeRoundRectCallout">
            <a:avLst>
              <a:gd name="adj1" fmla="val 48659"/>
              <a:gd name="adj2" fmla="val 77123"/>
              <a:gd name="adj3" fmla="val 16667"/>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2400"/>
              <a:t>(23%) said it was because one account was </a:t>
            </a:r>
            <a:r>
              <a:rPr lang="en-GB" sz="2400" b="1">
                <a:solidFill>
                  <a:srgbClr val="FF0000"/>
                </a:solidFill>
              </a:rPr>
              <a:t>just for parents/family </a:t>
            </a:r>
            <a:r>
              <a:rPr lang="en-GB" sz="2400"/>
              <a:t>to see</a:t>
            </a:r>
          </a:p>
        </p:txBody>
      </p:sp>
      <p:sp>
        <p:nvSpPr>
          <p:cNvPr id="4" name="Speech Bubble: Rectangle with Corners Rounded 3">
            <a:extLst>
              <a:ext uri="{FF2B5EF4-FFF2-40B4-BE49-F238E27FC236}">
                <a16:creationId xmlns:a16="http://schemas.microsoft.com/office/drawing/2014/main" id="{78A40CE8-18B5-E232-BAAF-D2C566E1E770}"/>
              </a:ext>
            </a:extLst>
          </p:cNvPr>
          <p:cNvSpPr/>
          <p:nvPr/>
        </p:nvSpPr>
        <p:spPr>
          <a:xfrm>
            <a:off x="7261247" y="3741185"/>
            <a:ext cx="3700799" cy="2155275"/>
          </a:xfrm>
          <a:prstGeom prst="wedgeRoundRectCallout">
            <a:avLst>
              <a:gd name="adj1" fmla="val -38498"/>
              <a:gd name="adj2" fmla="val 72538"/>
              <a:gd name="adj3" fmla="val 16667"/>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a:t>15% said one account was </a:t>
            </a:r>
            <a:r>
              <a:rPr lang="en-GB" sz="2400" b="1">
                <a:solidFill>
                  <a:srgbClr val="FF0000"/>
                </a:solidFill>
              </a:rPr>
              <a:t>for the ‘real me’ and another contained edited/filtered posts </a:t>
            </a:r>
            <a:r>
              <a:rPr lang="en-GB" sz="2400"/>
              <a:t>or photos</a:t>
            </a:r>
          </a:p>
        </p:txBody>
      </p:sp>
      <p:pic>
        <p:nvPicPr>
          <p:cNvPr id="8" name="Picture 7" descr="Free did you know speech balloon message illustration">
            <a:extLst>
              <a:ext uri="{FF2B5EF4-FFF2-40B4-BE49-F238E27FC236}">
                <a16:creationId xmlns:a16="http://schemas.microsoft.com/office/drawing/2014/main" id="{D0DF0E09-F27E-759E-717C-4F92040C2B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563" y="1105378"/>
            <a:ext cx="3031418" cy="3031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02124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0A4289-ECA9-BE91-6E1F-F22ABD504BCA}"/>
            </a:ext>
          </a:extLst>
        </p:cNvPr>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182747E7-B174-1B02-7187-2C4A98011D08}"/>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6AA95CAF-2337-5B30-C6F5-392B489E85A5}"/>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85C85EB5-A964-BC13-7E1C-84698E02158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3" name="TextBox 2">
            <a:extLst>
              <a:ext uri="{FF2B5EF4-FFF2-40B4-BE49-F238E27FC236}">
                <a16:creationId xmlns:a16="http://schemas.microsoft.com/office/drawing/2014/main" id="{2D390320-6A05-0568-595A-C758BEBE9837}"/>
              </a:ext>
            </a:extLst>
          </p:cNvPr>
          <p:cNvSpPr txBox="1"/>
          <p:nvPr/>
        </p:nvSpPr>
        <p:spPr>
          <a:xfrm>
            <a:off x="2430109" y="530087"/>
            <a:ext cx="7788982" cy="584775"/>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3200" b="1">
                <a:solidFill>
                  <a:srgbClr val="FF0000"/>
                </a:solidFill>
              </a:rPr>
              <a:t>WHY</a:t>
            </a:r>
            <a:r>
              <a:rPr lang="en-GB" sz="3200" b="1">
                <a:solidFill>
                  <a:schemeClr val="tx1"/>
                </a:solidFill>
              </a:rPr>
              <a:t> is this ‘</a:t>
            </a:r>
            <a:r>
              <a:rPr lang="en-GB" sz="3200" b="1">
                <a:solidFill>
                  <a:srgbClr val="FF0000"/>
                </a:solidFill>
              </a:rPr>
              <a:t>RISKY</a:t>
            </a:r>
            <a:r>
              <a:rPr lang="en-GB" sz="3200" b="1">
                <a:solidFill>
                  <a:schemeClr val="tx1"/>
                </a:solidFill>
              </a:rPr>
              <a:t>’? </a:t>
            </a:r>
          </a:p>
        </p:txBody>
      </p:sp>
      <p:pic>
        <p:nvPicPr>
          <p:cNvPr id="6" name="Picture 5">
            <a:extLst>
              <a:ext uri="{FF2B5EF4-FFF2-40B4-BE49-F238E27FC236}">
                <a16:creationId xmlns:a16="http://schemas.microsoft.com/office/drawing/2014/main" id="{21471020-91D9-B8EC-4E8E-5B38B3D6ED35}"/>
              </a:ext>
            </a:extLst>
          </p:cNvPr>
          <p:cNvPicPr>
            <a:picLocks noChangeAspect="1"/>
          </p:cNvPicPr>
          <p:nvPr/>
        </p:nvPicPr>
        <p:blipFill>
          <a:blip r:embed="rId3"/>
          <a:srcRect t="1934"/>
          <a:stretch>
            <a:fillRect/>
          </a:stretch>
        </p:blipFill>
        <p:spPr>
          <a:xfrm>
            <a:off x="457200" y="2034076"/>
            <a:ext cx="11402309" cy="3010499"/>
          </a:xfrm>
          <a:prstGeom prst="rect">
            <a:avLst/>
          </a:prstGeom>
        </p:spPr>
      </p:pic>
      <p:pic>
        <p:nvPicPr>
          <p:cNvPr id="8" name="Picture 7" descr="Free did you know speech balloon message illustration">
            <a:extLst>
              <a:ext uri="{FF2B5EF4-FFF2-40B4-BE49-F238E27FC236}">
                <a16:creationId xmlns:a16="http://schemas.microsoft.com/office/drawing/2014/main" id="{7B4C5FB5-0A46-1792-5709-6BEA72F19E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03382" y="-33493"/>
            <a:ext cx="3031418" cy="303141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5C8CF98-B513-F0BA-CE07-B436F882AC4F}"/>
              </a:ext>
            </a:extLst>
          </p:cNvPr>
          <p:cNvSpPr txBox="1"/>
          <p:nvPr/>
        </p:nvSpPr>
        <p:spPr>
          <a:xfrm>
            <a:off x="4025016" y="5447867"/>
            <a:ext cx="5136976" cy="46166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400" b="1">
                <a:solidFill>
                  <a:schemeClr val="tx1"/>
                </a:solidFill>
              </a:rPr>
              <a:t>40% had engaged in ‘risky’ behaviour!</a:t>
            </a:r>
          </a:p>
        </p:txBody>
      </p:sp>
      <p:pic>
        <p:nvPicPr>
          <p:cNvPr id="13" name="Picture 12" descr="Free speech bubble talking chat illustration">
            <a:extLst>
              <a:ext uri="{FF2B5EF4-FFF2-40B4-BE49-F238E27FC236}">
                <a16:creationId xmlns:a16="http://schemas.microsoft.com/office/drawing/2014/main" id="{F7912B96-9215-E1B0-6F6D-40E90E09E3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7068" y="20913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79051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4CAB2DF7-A71A-8AF8-640C-EE3157CF6FD8}"/>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9D2A8155-19D0-4BC2-BC4F-D621DDC8DB41}"/>
              </a:ext>
            </a:extLst>
          </p:cNvPr>
          <p:cNvSpPr txBox="1"/>
          <p:nvPr/>
        </p:nvSpPr>
        <p:spPr>
          <a:xfrm>
            <a:off x="2090789" y="862985"/>
            <a:ext cx="9545890" cy="461665"/>
          </a:xfrm>
          <a:prstGeom prst="rect">
            <a:avLst/>
          </a:prstGeom>
          <a:noFill/>
        </p:spPr>
        <p:txBody>
          <a:bodyPr wrap="square" rtlCol="0">
            <a:spAutoFit/>
          </a:bodyPr>
          <a:lstStyle/>
          <a:p>
            <a:r>
              <a:rPr lang="en-GB" sz="2400" dirty="0"/>
              <a:t>Do you know the </a:t>
            </a:r>
            <a:r>
              <a:rPr lang="en-GB" sz="2400" b="1" dirty="0">
                <a:solidFill>
                  <a:srgbClr val="FF0000"/>
                </a:solidFill>
              </a:rPr>
              <a:t>minimum</a:t>
            </a:r>
            <a:r>
              <a:rPr lang="en-GB" sz="2400" b="1" dirty="0"/>
              <a:t> </a:t>
            </a:r>
            <a:r>
              <a:rPr lang="en-GB" sz="2400" b="1" dirty="0">
                <a:solidFill>
                  <a:srgbClr val="FF0000"/>
                </a:solidFill>
              </a:rPr>
              <a:t>age</a:t>
            </a:r>
            <a:r>
              <a:rPr lang="en-GB" sz="2400" b="1" dirty="0"/>
              <a:t> </a:t>
            </a:r>
            <a:r>
              <a:rPr lang="en-GB" sz="2400" dirty="0"/>
              <a:t>to use this? What are the </a:t>
            </a:r>
            <a:r>
              <a:rPr lang="en-GB" sz="2400" b="1" dirty="0">
                <a:solidFill>
                  <a:srgbClr val="FF0000"/>
                </a:solidFill>
              </a:rPr>
              <a:t>risks</a:t>
            </a:r>
            <a:r>
              <a:rPr lang="en-GB" sz="2400" dirty="0"/>
              <a:t>?</a:t>
            </a:r>
          </a:p>
        </p:txBody>
      </p:sp>
      <p:sp>
        <p:nvSpPr>
          <p:cNvPr id="5" name="TextBox 4">
            <a:extLst>
              <a:ext uri="{FF2B5EF4-FFF2-40B4-BE49-F238E27FC236}">
                <a16:creationId xmlns:a16="http://schemas.microsoft.com/office/drawing/2014/main" id="{F634618F-B00C-A034-FB2C-933970C15598}"/>
              </a:ext>
            </a:extLst>
          </p:cNvPr>
          <p:cNvSpPr txBox="1"/>
          <p:nvPr/>
        </p:nvSpPr>
        <p:spPr>
          <a:xfrm>
            <a:off x="2090789" y="442874"/>
            <a:ext cx="4576341" cy="523220"/>
          </a:xfrm>
          <a:prstGeom prst="rect">
            <a:avLst/>
          </a:prstGeom>
          <a:noFill/>
        </p:spPr>
        <p:txBody>
          <a:bodyPr wrap="square">
            <a:spAutoFit/>
          </a:bodyPr>
          <a:lstStyle/>
          <a:p>
            <a:r>
              <a:rPr lang="en-GB" sz="2800" b="1"/>
              <a:t>What about </a:t>
            </a:r>
            <a:r>
              <a:rPr lang="en-GB" sz="2800" b="1">
                <a:solidFill>
                  <a:srgbClr val="FF0000"/>
                </a:solidFill>
              </a:rPr>
              <a:t>WHATSAPP</a:t>
            </a:r>
            <a:r>
              <a:rPr lang="en-GB" sz="2800"/>
              <a:t>?</a:t>
            </a:r>
            <a:endParaRPr lang="en-GB"/>
          </a:p>
        </p:txBody>
      </p:sp>
      <p:graphicFrame>
        <p:nvGraphicFramePr>
          <p:cNvPr id="2" name="Table 1">
            <a:extLst>
              <a:ext uri="{FF2B5EF4-FFF2-40B4-BE49-F238E27FC236}">
                <a16:creationId xmlns:a16="http://schemas.microsoft.com/office/drawing/2014/main" id="{6B2AF9EF-B0F0-1481-6E91-618761B681BA}"/>
              </a:ext>
            </a:extLst>
          </p:cNvPr>
          <p:cNvGraphicFramePr>
            <a:graphicFrameLocks noGrp="1"/>
          </p:cNvGraphicFramePr>
          <p:nvPr>
            <p:extLst>
              <p:ext uri="{D42A27DB-BD31-4B8C-83A1-F6EECF244321}">
                <p14:modId xmlns:p14="http://schemas.microsoft.com/office/powerpoint/2010/main" val="515957681"/>
              </p:ext>
            </p:extLst>
          </p:nvPr>
        </p:nvGraphicFramePr>
        <p:xfrm>
          <a:off x="680521" y="2961167"/>
          <a:ext cx="11100257" cy="3370137"/>
        </p:xfrm>
        <a:graphic>
          <a:graphicData uri="http://schemas.openxmlformats.org/drawingml/2006/table">
            <a:tbl>
              <a:tblPr firstRow="1" bandRow="1">
                <a:tableStyleId>{2D5ABB26-0587-4C30-8999-92F81FD0307C}</a:tableStyleId>
              </a:tblPr>
              <a:tblGrid>
                <a:gridCol w="2691329">
                  <a:extLst>
                    <a:ext uri="{9D8B030D-6E8A-4147-A177-3AD203B41FA5}">
                      <a16:colId xmlns:a16="http://schemas.microsoft.com/office/drawing/2014/main" val="1409731868"/>
                    </a:ext>
                  </a:extLst>
                </a:gridCol>
                <a:gridCol w="8408928">
                  <a:extLst>
                    <a:ext uri="{9D8B030D-6E8A-4147-A177-3AD203B41FA5}">
                      <a16:colId xmlns:a16="http://schemas.microsoft.com/office/drawing/2014/main" val="260028958"/>
                    </a:ext>
                  </a:extLst>
                </a:gridCol>
              </a:tblGrid>
              <a:tr h="748857">
                <a:tc>
                  <a:txBody>
                    <a:bodyPr/>
                    <a:lstStyle/>
                    <a:p>
                      <a:r>
                        <a:rPr lang="en-GB" sz="2000" b="1"/>
                        <a:t>Unwanted contact </a:t>
                      </a:r>
                      <a:endParaRPr lang="en-GB" sz="2000"/>
                    </a:p>
                  </a:txBody>
                  <a:tcPr/>
                </a:tc>
                <a:tc>
                  <a:txBody>
                    <a:bodyPr/>
                    <a:lstStyle/>
                    <a:p>
                      <a:r>
                        <a:rPr lang="en-GB" sz="1800" b="0" dirty="0"/>
                        <a:t>to contact somebody on WhatsApp, all you need is their phone number, which could expose you to unwanted messages or calls</a:t>
                      </a:r>
                      <a:endParaRPr lang="en-GB" b="0" dirty="0"/>
                    </a:p>
                  </a:txBody>
                  <a:tcPr/>
                </a:tc>
                <a:extLst>
                  <a:ext uri="{0D108BD9-81ED-4DB2-BD59-A6C34878D82A}">
                    <a16:rowId xmlns:a16="http://schemas.microsoft.com/office/drawing/2014/main" val="880699579"/>
                  </a:ext>
                </a:extLst>
              </a:tr>
              <a:tr h="370840">
                <a:tc>
                  <a:txBody>
                    <a:bodyPr/>
                    <a:lstStyle/>
                    <a:p>
                      <a:r>
                        <a:rPr lang="en-GB" sz="2000" b="1"/>
                        <a:t>Inappropriate content</a:t>
                      </a:r>
                      <a:endParaRPr lang="en-GB" sz="2000"/>
                    </a:p>
                  </a:txBody>
                  <a:tcPr/>
                </a:tc>
                <a:tc>
                  <a:txBody>
                    <a:bodyPr/>
                    <a:lstStyle/>
                    <a:p>
                      <a:pPr marL="0" indent="0">
                        <a:buFont typeface="Arial" panose="020B0604020202020204" pitchFamily="34" charset="0"/>
                        <a:buNone/>
                      </a:pPr>
                      <a:r>
                        <a:rPr lang="en-GB" sz="1800" dirty="0"/>
                        <a:t>messages are end-to-end encrypted which means that the content cannot be monitored. This means that your child could see or hear harmful or upsetting content e.g. pornography or violence.</a:t>
                      </a:r>
                    </a:p>
                  </a:txBody>
                  <a:tcPr/>
                </a:tc>
                <a:extLst>
                  <a:ext uri="{0D108BD9-81ED-4DB2-BD59-A6C34878D82A}">
                    <a16:rowId xmlns:a16="http://schemas.microsoft.com/office/drawing/2014/main" val="1153979328"/>
                  </a:ext>
                </a:extLst>
              </a:tr>
              <a:tr h="370840">
                <a:tc>
                  <a:txBody>
                    <a:bodyPr/>
                    <a:lstStyle/>
                    <a:p>
                      <a:r>
                        <a:rPr lang="en-GB" sz="2000" b="1"/>
                        <a:t>Location sharing </a:t>
                      </a:r>
                      <a:endParaRPr lang="en-GB" sz="2000"/>
                    </a:p>
                  </a:txBody>
                  <a:tcPr/>
                </a:tc>
                <a:tc>
                  <a:txBody>
                    <a:bodyPr/>
                    <a:lstStyle/>
                    <a:p>
                      <a:pPr marL="0" indent="0">
                        <a:buFont typeface="Arial" panose="020B0604020202020204" pitchFamily="34" charset="0"/>
                        <a:buNone/>
                      </a:pPr>
                      <a:r>
                        <a:rPr lang="en-GB" sz="1800"/>
                        <a:t>live location feature means that your child could reveal their current location to others</a:t>
                      </a:r>
                    </a:p>
                  </a:txBody>
                  <a:tcPr/>
                </a:tc>
                <a:extLst>
                  <a:ext uri="{0D108BD9-81ED-4DB2-BD59-A6C34878D82A}">
                    <a16:rowId xmlns:a16="http://schemas.microsoft.com/office/drawing/2014/main" val="1875568427"/>
                  </a:ext>
                </a:extLst>
              </a:tr>
              <a:tr h="370840">
                <a:tc>
                  <a:txBody>
                    <a:bodyPr/>
                    <a:lstStyle/>
                    <a:p>
                      <a:r>
                        <a:rPr lang="en-GB" sz="2000" b="1"/>
                        <a:t>Cyberbullying</a:t>
                      </a:r>
                      <a:r>
                        <a:rPr lang="en-GB" sz="2000"/>
                        <a:t> </a:t>
                      </a:r>
                    </a:p>
                  </a:txBody>
                  <a:tcPr/>
                </a:tc>
                <a:tc>
                  <a:txBody>
                    <a:bodyPr/>
                    <a:lstStyle/>
                    <a:p>
                      <a:r>
                        <a:rPr lang="en-GB" sz="1800" dirty="0"/>
                        <a:t>children could be bullied, feel left out or deliberately excluded or removed from groups </a:t>
                      </a:r>
                      <a:endParaRPr lang="en-GB" dirty="0"/>
                    </a:p>
                  </a:txBody>
                  <a:tcPr/>
                </a:tc>
                <a:extLst>
                  <a:ext uri="{0D108BD9-81ED-4DB2-BD59-A6C34878D82A}">
                    <a16:rowId xmlns:a16="http://schemas.microsoft.com/office/drawing/2014/main" val="2870511947"/>
                  </a:ext>
                </a:extLst>
              </a:tr>
              <a:tr h="370840">
                <a:tc>
                  <a:txBody>
                    <a:bodyPr/>
                    <a:lstStyle/>
                    <a:p>
                      <a:r>
                        <a:rPr lang="en-GB" sz="2000" b="1"/>
                        <a:t>Oversharing</a:t>
                      </a:r>
                      <a:r>
                        <a:rPr lang="en-GB" sz="2000"/>
                        <a:t> </a:t>
                      </a:r>
                    </a:p>
                  </a:txBody>
                  <a:tcPr/>
                </a:tc>
                <a:tc>
                  <a:txBody>
                    <a:bodyPr/>
                    <a:lstStyle/>
                    <a:p>
                      <a:r>
                        <a:rPr lang="en-GB" sz="1800" dirty="0"/>
                        <a:t>privacy features, such as disappearing and ‘view once’ messages, might mean that your child feels safe to reveal private or risky information or images. However, there is always a risk that this could be copied and shared</a:t>
                      </a:r>
                      <a:endParaRPr lang="en-GB" dirty="0"/>
                    </a:p>
                  </a:txBody>
                  <a:tcPr/>
                </a:tc>
                <a:extLst>
                  <a:ext uri="{0D108BD9-81ED-4DB2-BD59-A6C34878D82A}">
                    <a16:rowId xmlns:a16="http://schemas.microsoft.com/office/drawing/2014/main" val="1105033003"/>
                  </a:ext>
                </a:extLst>
              </a:tr>
            </a:tbl>
          </a:graphicData>
        </a:graphic>
      </p:graphicFrame>
      <p:pic>
        <p:nvPicPr>
          <p:cNvPr id="6" name="Picture 5" descr="Free speech bubble talking chat illustration">
            <a:extLst>
              <a:ext uri="{FF2B5EF4-FFF2-40B4-BE49-F238E27FC236}">
                <a16:creationId xmlns:a16="http://schemas.microsoft.com/office/drawing/2014/main" id="{E60A0C63-1D4F-B73A-F06E-D62E18B3B9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392" y="282059"/>
            <a:ext cx="1161852" cy="1161852"/>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8" name="Picture 2" descr="Greatest Risk Is Doing Nothing">
            <a:extLst>
              <a:ext uri="{FF2B5EF4-FFF2-40B4-BE49-F238E27FC236}">
                <a16:creationId xmlns:a16="http://schemas.microsoft.com/office/drawing/2014/main" id="{53ECEFA5-A997-FDB0-801A-22C34A152584}"/>
              </a:ext>
            </a:extLst>
          </p:cNvPr>
          <p:cNvPicPr>
            <a:picLocks noChangeAspect="1" noChangeArrowheads="1"/>
          </p:cNvPicPr>
          <p:nvPr/>
        </p:nvPicPr>
        <p:blipFill>
          <a:blip r:embed="rId4">
            <a:alphaModFix amt="20000"/>
            <a:extLst>
              <a:ext uri="{28A0092B-C50C-407E-A947-70E740481C1C}">
                <a14:useLocalDpi xmlns:a14="http://schemas.microsoft.com/office/drawing/2010/main" val="0"/>
              </a:ext>
            </a:extLst>
          </a:blip>
          <a:srcRect/>
          <a:stretch>
            <a:fillRect/>
          </a:stretch>
        </p:blipFill>
        <p:spPr bwMode="auto">
          <a:xfrm>
            <a:off x="457200" y="1860191"/>
            <a:ext cx="2865868" cy="14329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49145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3" name="Online Media 2" title="Whats Up Group Chat Kicking hi res captions">
            <a:hlinkClick r:id="" action="ppaction://media"/>
            <a:extLst>
              <a:ext uri="{FF2B5EF4-FFF2-40B4-BE49-F238E27FC236}">
                <a16:creationId xmlns:a16="http://schemas.microsoft.com/office/drawing/2014/main" id="{1A229B6C-18D1-7DF3-68E4-121CEFFCDB33}"/>
              </a:ext>
            </a:extLst>
          </p:cNvPr>
          <p:cNvPicPr>
            <a:picLocks noRot="1" noChangeAspect="1"/>
          </p:cNvPicPr>
          <p:nvPr>
            <a:videoFile r:link="rId1"/>
          </p:nvPr>
        </p:nvPicPr>
        <p:blipFill>
          <a:blip r:embed="rId4"/>
          <a:stretch>
            <a:fillRect/>
          </a:stretch>
        </p:blipFill>
        <p:spPr>
          <a:xfrm>
            <a:off x="0" y="-9525"/>
            <a:ext cx="12192000" cy="6858000"/>
          </a:xfrm>
          <a:prstGeom prst="rect">
            <a:avLst/>
          </a:prstGeom>
        </p:spPr>
      </p:pic>
      <p:sp>
        <p:nvSpPr>
          <p:cNvPr id="4" name="Rectangle: Rounded Corners 3">
            <a:extLst>
              <a:ext uri="{FF2B5EF4-FFF2-40B4-BE49-F238E27FC236}">
                <a16:creationId xmlns:a16="http://schemas.microsoft.com/office/drawing/2014/main" id="{22160037-4794-403F-89DC-41E62AD55C24}"/>
              </a:ext>
            </a:extLst>
          </p:cNvPr>
          <p:cNvSpPr/>
          <p:nvPr/>
        </p:nvSpPr>
        <p:spPr>
          <a:xfrm>
            <a:off x="0" y="5957047"/>
            <a:ext cx="5647764" cy="900953"/>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dirty="0">
                <a:hlinkClick r:id="rId5"/>
              </a:rPr>
              <a:t>https://youtu.be/BpT8vFn6_eA</a:t>
            </a:r>
            <a:endParaRPr lang="en-US" sz="2400" dirty="0"/>
          </a:p>
          <a:p>
            <a:endParaRPr lang="en-US" sz="2400" dirty="0"/>
          </a:p>
        </p:txBody>
      </p:sp>
    </p:spTree>
    <p:extLst>
      <p:ext uri="{BB962C8B-B14F-4D97-AF65-F5344CB8AC3E}">
        <p14:creationId xmlns:p14="http://schemas.microsoft.com/office/powerpoint/2010/main" val="3225290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19E44123-D904-BF68-B932-4ADC572CCAD3}"/>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5"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634618F-B00C-A034-FB2C-933970C15598}"/>
              </a:ext>
            </a:extLst>
          </p:cNvPr>
          <p:cNvSpPr txBox="1"/>
          <p:nvPr/>
        </p:nvSpPr>
        <p:spPr>
          <a:xfrm>
            <a:off x="1028700" y="1967266"/>
            <a:ext cx="2628900" cy="2547257"/>
          </a:xfrm>
          <a:prstGeom prst="rect">
            <a:avLst/>
          </a:prstGeom>
          <a:noFill/>
        </p:spPr>
        <p:txBody>
          <a:bodyPr vert="horz" lIns="91440" tIns="45720" rIns="91440" bIns="45720" rtlCol="0" anchor="ctr">
            <a:normAutofit/>
          </a:bodyPr>
          <a:lstStyle/>
          <a:p>
            <a:pPr algn="ctr">
              <a:lnSpc>
                <a:spcPct val="90000"/>
              </a:lnSpc>
              <a:spcBef>
                <a:spcPct val="0"/>
              </a:spcBef>
              <a:spcAft>
                <a:spcPts val="600"/>
              </a:spcAft>
            </a:pPr>
            <a:r>
              <a:rPr lang="en-US" sz="4400" kern="1200">
                <a:solidFill>
                  <a:srgbClr val="FFFFFF"/>
                </a:solidFill>
                <a:latin typeface="+mj-lt"/>
                <a:ea typeface="+mj-ea"/>
                <a:cs typeface="+mj-cs"/>
              </a:rPr>
              <a:t>What can you do?</a:t>
            </a:r>
          </a:p>
        </p:txBody>
      </p:sp>
      <p:pic>
        <p:nvPicPr>
          <p:cNvPr id="13" name="Picture 12">
            <a:extLst>
              <a:ext uri="{FF2B5EF4-FFF2-40B4-BE49-F238E27FC236}">
                <a16:creationId xmlns:a16="http://schemas.microsoft.com/office/drawing/2014/main" id="{0D6DF512-EA9D-EB32-A683-1D771E6ABD3B}"/>
              </a:ext>
            </a:extLst>
          </p:cNvPr>
          <p:cNvPicPr>
            <a:picLocks noChangeAspect="1"/>
          </p:cNvPicPr>
          <p:nvPr/>
        </p:nvPicPr>
        <p:blipFill>
          <a:blip r:embed="rId3"/>
          <a:stretch>
            <a:fillRect/>
          </a:stretch>
        </p:blipFill>
        <p:spPr>
          <a:xfrm>
            <a:off x="6736153" y="359244"/>
            <a:ext cx="4427147" cy="5568739"/>
          </a:xfrm>
          <a:prstGeom prst="rect">
            <a:avLst/>
          </a:prstGeom>
          <a:ln>
            <a:noFill/>
          </a:ln>
          <a:effectLst>
            <a:outerShdw blurRad="292100" dist="139700" dir="2700000" algn="tl" rotWithShape="0">
              <a:srgbClr val="333333">
                <a:alpha val="65000"/>
              </a:srgbClr>
            </a:outerShdw>
          </a:effectLst>
        </p:spPr>
      </p:pic>
      <p:sp>
        <p:nvSpPr>
          <p:cNvPr id="14" name="TextBox 13">
            <a:extLst>
              <a:ext uri="{FF2B5EF4-FFF2-40B4-BE49-F238E27FC236}">
                <a16:creationId xmlns:a16="http://schemas.microsoft.com/office/drawing/2014/main" id="{37CF9CC3-700C-42AA-A736-CF685CD1DE66}"/>
              </a:ext>
            </a:extLst>
          </p:cNvPr>
          <p:cNvSpPr txBox="1"/>
          <p:nvPr/>
        </p:nvSpPr>
        <p:spPr>
          <a:xfrm>
            <a:off x="1400527" y="6122544"/>
            <a:ext cx="10493928" cy="646331"/>
          </a:xfrm>
          <a:prstGeom prst="rect">
            <a:avLst/>
          </a:prstGeom>
          <a:noFill/>
        </p:spPr>
        <p:txBody>
          <a:bodyPr wrap="square">
            <a:spAutoFit/>
          </a:bodyPr>
          <a:lstStyle/>
          <a:p>
            <a:r>
              <a:rPr lang="en-GB" dirty="0"/>
              <a:t>Visit </a:t>
            </a:r>
            <a:r>
              <a:rPr lang="en-GB" dirty="0">
                <a:hlinkClick r:id="rId4"/>
              </a:rPr>
              <a:t>https://www.internetmatters.org/resources/whatsapp-safety-a-how-to-guide-for-parents/#whatsapp-safety-tips</a:t>
            </a:r>
            <a:r>
              <a:rPr lang="en-GB" dirty="0"/>
              <a:t>   for advice for parents</a:t>
            </a:r>
            <a:endParaRPr lang="en-GB" sz="2400" dirty="0"/>
          </a:p>
        </p:txBody>
      </p:sp>
      <p:pic>
        <p:nvPicPr>
          <p:cNvPr id="3" name="Picture 4" descr="Free dialog tip advice illustration">
            <a:extLst>
              <a:ext uri="{FF2B5EF4-FFF2-40B4-BE49-F238E27FC236}">
                <a16:creationId xmlns:a16="http://schemas.microsoft.com/office/drawing/2014/main" id="{D10A84CF-3E82-0810-CCBD-55020D19F42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2947" y="359244"/>
            <a:ext cx="2628900" cy="1868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0517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19E44123-D904-BF68-B932-4ADC572CCAD3}"/>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5"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634618F-B00C-A034-FB2C-933970C15598}"/>
              </a:ext>
            </a:extLst>
          </p:cNvPr>
          <p:cNvSpPr txBox="1"/>
          <p:nvPr/>
        </p:nvSpPr>
        <p:spPr>
          <a:xfrm>
            <a:off x="1028700" y="1967266"/>
            <a:ext cx="2628900" cy="2547257"/>
          </a:xfrm>
          <a:prstGeom prst="rect">
            <a:avLst/>
          </a:prstGeom>
          <a:noFill/>
        </p:spPr>
        <p:txBody>
          <a:bodyPr vert="horz" lIns="91440" tIns="45720" rIns="91440" bIns="45720" rtlCol="0" anchor="ctr">
            <a:normAutofit/>
          </a:bodyPr>
          <a:lstStyle/>
          <a:p>
            <a:pPr marL="0" marR="0" lvl="0" indent="0" algn="ctr" defTabSz="914400" rtl="0" eaLnBrk="1" fontAlgn="auto" latinLnBrk="0" hangingPunct="1">
              <a:lnSpc>
                <a:spcPct val="90000"/>
              </a:lnSpc>
              <a:spcBef>
                <a:spcPct val="0"/>
              </a:spcBef>
              <a:spcAft>
                <a:spcPts val="600"/>
              </a:spcAft>
              <a:buClrTx/>
              <a:buSzTx/>
              <a:buFontTx/>
              <a:buNone/>
              <a:tabLst/>
              <a:defRPr/>
            </a:pPr>
            <a:r>
              <a:rPr kumimoji="0" lang="en-US" sz="4400" b="0" i="0" u="none" strike="noStrike" kern="1200" cap="none" spc="0" normalizeH="0" baseline="0" noProof="0" dirty="0">
                <a:ln>
                  <a:noFill/>
                </a:ln>
                <a:solidFill>
                  <a:srgbClr val="FFFFFF"/>
                </a:solidFill>
                <a:effectLst/>
                <a:uLnTx/>
                <a:uFillTx/>
                <a:latin typeface="Calibri Light" panose="020F0302020204030204"/>
                <a:ea typeface="+mn-ea"/>
                <a:cs typeface="+mn-cs"/>
              </a:rPr>
              <a:t>What can you do?</a:t>
            </a:r>
          </a:p>
        </p:txBody>
      </p:sp>
      <p:sp>
        <p:nvSpPr>
          <p:cNvPr id="14" name="TextBox 13">
            <a:extLst>
              <a:ext uri="{FF2B5EF4-FFF2-40B4-BE49-F238E27FC236}">
                <a16:creationId xmlns:a16="http://schemas.microsoft.com/office/drawing/2014/main" id="{37CF9CC3-700C-42AA-A736-CF685CD1DE66}"/>
              </a:ext>
            </a:extLst>
          </p:cNvPr>
          <p:cNvSpPr txBox="1"/>
          <p:nvPr/>
        </p:nvSpPr>
        <p:spPr>
          <a:xfrm>
            <a:off x="1546322" y="5991587"/>
            <a:ext cx="10493928" cy="73866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Visit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3"/>
              </a:rPr>
              <a:t>https://www.nspcc.org.uk/keeping-children-safe/online-safety/online-safety-blog/2023-01-12-is-whatsapp-safe-for-my-child/</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hlinkClick r:id="rId3"/>
              </a:rPr>
              <a:t>/</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for advice</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4" descr="Free dialog tip advice illustration">
            <a:extLst>
              <a:ext uri="{FF2B5EF4-FFF2-40B4-BE49-F238E27FC236}">
                <a16:creationId xmlns:a16="http://schemas.microsoft.com/office/drawing/2014/main" id="{D10A84CF-3E82-0810-CCBD-55020D19F4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3150" y="245765"/>
            <a:ext cx="2628900" cy="186898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79AB70AA-1B48-4711-BD6E-4BDA12491D37}"/>
              </a:ext>
            </a:extLst>
          </p:cNvPr>
          <p:cNvPicPr>
            <a:picLocks noChangeAspect="1"/>
          </p:cNvPicPr>
          <p:nvPr/>
        </p:nvPicPr>
        <p:blipFill>
          <a:blip r:embed="rId5"/>
          <a:stretch>
            <a:fillRect/>
          </a:stretch>
        </p:blipFill>
        <p:spPr>
          <a:xfrm>
            <a:off x="4562540" y="1749648"/>
            <a:ext cx="7679996" cy="3700030"/>
          </a:xfrm>
          <a:prstGeom prst="rect">
            <a:avLst/>
          </a:prstGeom>
        </p:spPr>
      </p:pic>
    </p:spTree>
    <p:extLst>
      <p:ext uri="{BB962C8B-B14F-4D97-AF65-F5344CB8AC3E}">
        <p14:creationId xmlns:p14="http://schemas.microsoft.com/office/powerpoint/2010/main" val="8242128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62761B49-65C7-8596-5778-A20B1A7E6E63}"/>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6" name="Picture 5">
            <a:extLst>
              <a:ext uri="{FF2B5EF4-FFF2-40B4-BE49-F238E27FC236}">
                <a16:creationId xmlns:a16="http://schemas.microsoft.com/office/drawing/2014/main" id="{91045128-5059-9B33-46E0-4B84BF397D0A}"/>
              </a:ext>
            </a:extLst>
          </p:cNvPr>
          <p:cNvPicPr>
            <a:picLocks noChangeAspect="1"/>
          </p:cNvPicPr>
          <p:nvPr/>
        </p:nvPicPr>
        <p:blipFill rotWithShape="1">
          <a:blip r:embed="rId3"/>
          <a:srcRect l="19570" t="9393" r="42692" b="76536"/>
          <a:stretch/>
        </p:blipFill>
        <p:spPr>
          <a:xfrm>
            <a:off x="2860235" y="934892"/>
            <a:ext cx="7706073" cy="3290879"/>
          </a:xfrm>
          <a:prstGeom prst="rect">
            <a:avLst/>
          </a:prstGeom>
          <a:ln w="6350">
            <a:solidFill>
              <a:schemeClr val="tx1"/>
            </a:solidFill>
          </a:ln>
        </p:spPr>
      </p:pic>
      <p:pic>
        <p:nvPicPr>
          <p:cNvPr id="12" name="Picture 11">
            <a:extLst>
              <a:ext uri="{FF2B5EF4-FFF2-40B4-BE49-F238E27FC236}">
                <a16:creationId xmlns:a16="http://schemas.microsoft.com/office/drawing/2014/main" id="{4C1EB0EA-B8F0-A194-984F-1B57388173A9}"/>
              </a:ext>
            </a:extLst>
          </p:cNvPr>
          <p:cNvPicPr>
            <a:picLocks noChangeAspect="1"/>
          </p:cNvPicPr>
          <p:nvPr/>
        </p:nvPicPr>
        <p:blipFill>
          <a:blip r:embed="rId4"/>
          <a:stretch>
            <a:fillRect/>
          </a:stretch>
        </p:blipFill>
        <p:spPr>
          <a:xfrm>
            <a:off x="3603812" y="4659421"/>
            <a:ext cx="7858875" cy="1328169"/>
          </a:xfrm>
          <a:prstGeom prst="rect">
            <a:avLst/>
          </a:prstGeom>
        </p:spPr>
      </p:pic>
      <p:pic>
        <p:nvPicPr>
          <p:cNvPr id="14" name="Picture 13">
            <a:extLst>
              <a:ext uri="{FF2B5EF4-FFF2-40B4-BE49-F238E27FC236}">
                <a16:creationId xmlns:a16="http://schemas.microsoft.com/office/drawing/2014/main" id="{354BDF99-9FF3-35C9-5E8F-8EA0309E7B13}"/>
              </a:ext>
            </a:extLst>
          </p:cNvPr>
          <p:cNvPicPr>
            <a:picLocks noChangeAspect="1"/>
          </p:cNvPicPr>
          <p:nvPr/>
        </p:nvPicPr>
        <p:blipFill>
          <a:blip r:embed="rId5"/>
          <a:stretch>
            <a:fillRect/>
          </a:stretch>
        </p:blipFill>
        <p:spPr>
          <a:xfrm>
            <a:off x="3603811" y="5680172"/>
            <a:ext cx="7858875" cy="1196057"/>
          </a:xfrm>
          <a:prstGeom prst="rect">
            <a:avLst/>
          </a:prstGeom>
        </p:spPr>
      </p:pic>
      <p:sp>
        <p:nvSpPr>
          <p:cNvPr id="15" name="TextBox 14">
            <a:extLst>
              <a:ext uri="{FF2B5EF4-FFF2-40B4-BE49-F238E27FC236}">
                <a16:creationId xmlns:a16="http://schemas.microsoft.com/office/drawing/2014/main" id="{0ED4B726-26AD-AA80-EF5B-EE41F8E71A05}"/>
              </a:ext>
            </a:extLst>
          </p:cNvPr>
          <p:cNvSpPr txBox="1"/>
          <p:nvPr/>
        </p:nvSpPr>
        <p:spPr>
          <a:xfrm>
            <a:off x="310474" y="378183"/>
            <a:ext cx="10578379" cy="369332"/>
          </a:xfrm>
          <a:prstGeom prst="rect">
            <a:avLst/>
          </a:prstGeom>
          <a:noFill/>
        </p:spPr>
        <p:txBody>
          <a:bodyPr wrap="square">
            <a:spAutoFit/>
          </a:bodyPr>
          <a:lstStyle/>
          <a:p>
            <a:r>
              <a:rPr lang="en-GB" sz="1800" b="1" dirty="0"/>
              <a:t>Find ratings and reviews for parents on apps, games and social media at </a:t>
            </a:r>
            <a:r>
              <a:rPr lang="en-GB" sz="1800" b="1" dirty="0">
                <a:hlinkClick r:id="rId6"/>
              </a:rPr>
              <a:t>commonsensemedia.org</a:t>
            </a:r>
            <a:r>
              <a:rPr lang="en-GB" sz="1800" b="1" dirty="0"/>
              <a:t>  </a:t>
            </a:r>
          </a:p>
        </p:txBody>
      </p:sp>
      <p:pic>
        <p:nvPicPr>
          <p:cNvPr id="3" name="Picture 2" descr="A red and black rectangular sign with white text&#10;&#10;Description automatically generated with low confidence">
            <a:extLst>
              <a:ext uri="{FF2B5EF4-FFF2-40B4-BE49-F238E27FC236}">
                <a16:creationId xmlns:a16="http://schemas.microsoft.com/office/drawing/2014/main" id="{577B4EFF-779C-7C9C-A97B-40A18A8C8A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
        <p:nvSpPr>
          <p:cNvPr id="4" name="Arrow: Down 3">
            <a:extLst>
              <a:ext uri="{FF2B5EF4-FFF2-40B4-BE49-F238E27FC236}">
                <a16:creationId xmlns:a16="http://schemas.microsoft.com/office/drawing/2014/main" id="{D13718DB-E534-11E6-6C8E-1BDC95CC6B55}"/>
              </a:ext>
            </a:extLst>
          </p:cNvPr>
          <p:cNvSpPr/>
          <p:nvPr/>
        </p:nvSpPr>
        <p:spPr>
          <a:xfrm>
            <a:off x="10530179" y="3089212"/>
            <a:ext cx="771635" cy="1793757"/>
          </a:xfrm>
          <a:prstGeom prst="down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5AABDE8E-DC20-65C8-B84E-ECE300BFBC35}"/>
              </a:ext>
            </a:extLst>
          </p:cNvPr>
          <p:cNvSpPr/>
          <p:nvPr/>
        </p:nvSpPr>
        <p:spPr>
          <a:xfrm>
            <a:off x="7170881" y="182933"/>
            <a:ext cx="2723817" cy="805097"/>
          </a:xfrm>
          <a:prstGeom prst="ellipse">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4" descr="Free dialog tip advice illustration">
            <a:extLst>
              <a:ext uri="{FF2B5EF4-FFF2-40B4-BE49-F238E27FC236}">
                <a16:creationId xmlns:a16="http://schemas.microsoft.com/office/drawing/2014/main" id="{2D5F3851-86DE-7934-FA9F-AA383540EDD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0474" y="1544718"/>
            <a:ext cx="2172474" cy="1544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68869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D0A7C09C-511D-F3F0-3C0F-AAF128209251}"/>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C5EC7652-7226-91B8-7E0B-5CB09B15F2A4}"/>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AEB9A814-C207-4A86-9B1F-955D65F169F4}"/>
              </a:ext>
            </a:extLst>
          </p:cNvPr>
          <p:cNvSpPr txBox="1"/>
          <p:nvPr/>
        </p:nvSpPr>
        <p:spPr>
          <a:xfrm>
            <a:off x="8960527" y="6199430"/>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pic>
        <p:nvPicPr>
          <p:cNvPr id="4" name="Picture 3">
            <a:extLst>
              <a:ext uri="{FF2B5EF4-FFF2-40B4-BE49-F238E27FC236}">
                <a16:creationId xmlns:a16="http://schemas.microsoft.com/office/drawing/2014/main" id="{2750D9F8-7548-EB36-3653-6E5B6FB2338F}"/>
              </a:ext>
            </a:extLst>
          </p:cNvPr>
          <p:cNvPicPr>
            <a:picLocks noChangeAspect="1"/>
          </p:cNvPicPr>
          <p:nvPr/>
        </p:nvPicPr>
        <p:blipFill>
          <a:blip r:embed="rId3"/>
          <a:stretch>
            <a:fillRect/>
          </a:stretch>
        </p:blipFill>
        <p:spPr>
          <a:xfrm>
            <a:off x="1292087" y="2341765"/>
            <a:ext cx="9774460" cy="3770800"/>
          </a:xfrm>
          <a:prstGeom prst="rect">
            <a:avLst/>
          </a:prstGeom>
        </p:spPr>
      </p:pic>
      <p:sp>
        <p:nvSpPr>
          <p:cNvPr id="12" name="TextBox 11">
            <a:extLst>
              <a:ext uri="{FF2B5EF4-FFF2-40B4-BE49-F238E27FC236}">
                <a16:creationId xmlns:a16="http://schemas.microsoft.com/office/drawing/2014/main" id="{37CF9CC3-700C-42AA-A736-CF685CD1DE66}"/>
              </a:ext>
            </a:extLst>
          </p:cNvPr>
          <p:cNvSpPr txBox="1"/>
          <p:nvPr/>
        </p:nvSpPr>
        <p:spPr>
          <a:xfrm>
            <a:off x="1890944" y="6193369"/>
            <a:ext cx="5874315" cy="461665"/>
          </a:xfrm>
          <a:prstGeom prst="rect">
            <a:avLst/>
          </a:prstGeom>
          <a:noFill/>
        </p:spPr>
        <p:txBody>
          <a:bodyPr wrap="square">
            <a:spAutoFit/>
          </a:bodyPr>
          <a:lstStyle/>
          <a:p>
            <a:r>
              <a:rPr lang="en-GB" sz="2400"/>
              <a:t> Visit </a:t>
            </a:r>
            <a:r>
              <a:rPr lang="en-GB" sz="2400">
                <a:hlinkClick r:id="rId4"/>
              </a:rPr>
              <a:t>gaming.lgfl.net </a:t>
            </a:r>
            <a:r>
              <a:rPr lang="en-GB" sz="2400"/>
              <a:t>for advice and activities</a:t>
            </a:r>
          </a:p>
        </p:txBody>
      </p:sp>
      <p:sp>
        <p:nvSpPr>
          <p:cNvPr id="3" name="TextBox 2">
            <a:extLst>
              <a:ext uri="{FF2B5EF4-FFF2-40B4-BE49-F238E27FC236}">
                <a16:creationId xmlns:a16="http://schemas.microsoft.com/office/drawing/2014/main" id="{9D2A8155-19D0-4BC2-BC4F-D621DDC8DB41}"/>
              </a:ext>
            </a:extLst>
          </p:cNvPr>
          <p:cNvSpPr txBox="1"/>
          <p:nvPr/>
        </p:nvSpPr>
        <p:spPr>
          <a:xfrm>
            <a:off x="1972431" y="1518968"/>
            <a:ext cx="10219569" cy="1015663"/>
          </a:xfrm>
          <a:prstGeom prst="rect">
            <a:avLst/>
          </a:prstGeom>
          <a:noFill/>
        </p:spPr>
        <p:txBody>
          <a:bodyPr wrap="square" rtlCol="0">
            <a:spAutoFit/>
          </a:bodyPr>
          <a:lstStyle/>
          <a:p>
            <a:pPr marL="342900" indent="-342900">
              <a:buFont typeface="Arial" panose="020B0604020202020204" pitchFamily="34" charset="0"/>
              <a:buChar char="•"/>
            </a:pPr>
            <a:r>
              <a:rPr lang="en-GB" sz="2000" dirty="0"/>
              <a:t>Are you familiar with who they are in </a:t>
            </a:r>
            <a:r>
              <a:rPr lang="en-GB" sz="2000" b="1" dirty="0">
                <a:solidFill>
                  <a:srgbClr val="FF0000"/>
                </a:solidFill>
              </a:rPr>
              <a:t>contact</a:t>
            </a:r>
            <a:r>
              <a:rPr lang="en-GB" sz="2000" dirty="0"/>
              <a:t> with whilst playing games?</a:t>
            </a:r>
          </a:p>
          <a:p>
            <a:pPr marL="342900" indent="-342900">
              <a:buFont typeface="Arial" panose="020B0604020202020204" pitchFamily="34" charset="0"/>
              <a:buChar char="•"/>
            </a:pPr>
            <a:r>
              <a:rPr lang="en-GB" sz="2000" dirty="0"/>
              <a:t>Have you asked about the </a:t>
            </a:r>
            <a:r>
              <a:rPr lang="en-GB" sz="2000" b="1" dirty="0">
                <a:solidFill>
                  <a:srgbClr val="FF0000"/>
                </a:solidFill>
              </a:rPr>
              <a:t>chat</a:t>
            </a:r>
            <a:r>
              <a:rPr lang="en-GB" sz="2000" dirty="0"/>
              <a:t> facility? </a:t>
            </a:r>
          </a:p>
          <a:p>
            <a:pPr marL="342900" indent="-342900">
              <a:buFont typeface="Arial" panose="020B0604020202020204" pitchFamily="34" charset="0"/>
              <a:buChar char="•"/>
            </a:pPr>
            <a:r>
              <a:rPr lang="en-GB" sz="2000" dirty="0"/>
              <a:t>Do you know the </a:t>
            </a:r>
            <a:r>
              <a:rPr lang="en-GB" sz="2000" b="1" dirty="0">
                <a:solidFill>
                  <a:srgbClr val="FF0000"/>
                </a:solidFill>
              </a:rPr>
              <a:t>content</a:t>
            </a:r>
            <a:r>
              <a:rPr lang="en-GB" sz="2000" dirty="0"/>
              <a:t> and </a:t>
            </a:r>
            <a:r>
              <a:rPr lang="en-GB" sz="2000" b="1" dirty="0">
                <a:solidFill>
                  <a:srgbClr val="FF0000"/>
                </a:solidFill>
              </a:rPr>
              <a:t>age</a:t>
            </a:r>
            <a:r>
              <a:rPr lang="en-GB" sz="2000" dirty="0">
                <a:solidFill>
                  <a:srgbClr val="FF0000"/>
                </a:solidFill>
              </a:rPr>
              <a:t> </a:t>
            </a:r>
            <a:r>
              <a:rPr lang="en-GB" sz="2000" b="1" dirty="0">
                <a:solidFill>
                  <a:srgbClr val="FF0000"/>
                </a:solidFill>
              </a:rPr>
              <a:t>restrictions</a:t>
            </a:r>
            <a:r>
              <a:rPr lang="en-GB" sz="2000" dirty="0">
                <a:solidFill>
                  <a:srgbClr val="FF0000"/>
                </a:solidFill>
              </a:rPr>
              <a:t> </a:t>
            </a:r>
            <a:r>
              <a:rPr lang="en-GB" sz="2000" dirty="0"/>
              <a:t>for these games? </a:t>
            </a:r>
          </a:p>
        </p:txBody>
      </p:sp>
      <p:sp>
        <p:nvSpPr>
          <p:cNvPr id="5" name="TextBox 4">
            <a:extLst>
              <a:ext uri="{FF2B5EF4-FFF2-40B4-BE49-F238E27FC236}">
                <a16:creationId xmlns:a16="http://schemas.microsoft.com/office/drawing/2014/main" id="{F634618F-B00C-A034-FB2C-933970C15598}"/>
              </a:ext>
            </a:extLst>
          </p:cNvPr>
          <p:cNvSpPr txBox="1"/>
          <p:nvPr/>
        </p:nvSpPr>
        <p:spPr>
          <a:xfrm>
            <a:off x="1890944" y="406083"/>
            <a:ext cx="10082593" cy="954107"/>
          </a:xfrm>
          <a:prstGeom prst="rect">
            <a:avLst/>
          </a:prstGeom>
          <a:noFill/>
        </p:spPr>
        <p:txBody>
          <a:bodyPr wrap="square">
            <a:spAutoFit/>
          </a:bodyPr>
          <a:lstStyle/>
          <a:p>
            <a:r>
              <a:rPr lang="en-GB" sz="2800" b="1" dirty="0"/>
              <a:t>Do you know the </a:t>
            </a:r>
            <a:r>
              <a:rPr lang="en-GB" sz="2800" b="1" dirty="0">
                <a:solidFill>
                  <a:srgbClr val="FF0000"/>
                </a:solidFill>
              </a:rPr>
              <a:t>DIFFERENCE</a:t>
            </a:r>
            <a:r>
              <a:rPr lang="en-GB" sz="2800" b="1" dirty="0"/>
              <a:t> between an </a:t>
            </a:r>
            <a:r>
              <a:rPr lang="en-GB" sz="2800" b="1" dirty="0">
                <a:solidFill>
                  <a:srgbClr val="FF0000"/>
                </a:solidFill>
              </a:rPr>
              <a:t>‘ONLINE’ FRIEND </a:t>
            </a:r>
            <a:r>
              <a:rPr lang="en-GB" sz="2800" b="1" dirty="0"/>
              <a:t>and a real one? How does this differ from your </a:t>
            </a:r>
            <a:r>
              <a:rPr lang="en-GB" sz="2800" b="1" dirty="0">
                <a:solidFill>
                  <a:srgbClr val="FF0000"/>
                </a:solidFill>
              </a:rPr>
              <a:t>CHILD’S VIEW</a:t>
            </a:r>
            <a:r>
              <a:rPr lang="en-GB" sz="2800" dirty="0"/>
              <a:t>?</a:t>
            </a:r>
            <a:endParaRPr lang="en-GB" dirty="0"/>
          </a:p>
        </p:txBody>
      </p:sp>
      <p:pic>
        <p:nvPicPr>
          <p:cNvPr id="6" name="Picture 5" descr="Free speech bubble talking chat illustration">
            <a:extLst>
              <a:ext uri="{FF2B5EF4-FFF2-40B4-BE49-F238E27FC236}">
                <a16:creationId xmlns:a16="http://schemas.microsoft.com/office/drawing/2014/main" id="{B9B9A6AC-C3F7-A4F6-A434-2422420814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1961" y="295193"/>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321E2E42-A641-BF8F-85B4-527DEE97974B}"/>
              </a:ext>
            </a:extLst>
          </p:cNvPr>
          <p:cNvSpPr/>
          <p:nvPr/>
        </p:nvSpPr>
        <p:spPr>
          <a:xfrm>
            <a:off x="2461364" y="3548853"/>
            <a:ext cx="964504" cy="46166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t>72%</a:t>
            </a:r>
          </a:p>
        </p:txBody>
      </p:sp>
      <p:sp>
        <p:nvSpPr>
          <p:cNvPr id="9" name="Rectangle 8">
            <a:extLst>
              <a:ext uri="{FF2B5EF4-FFF2-40B4-BE49-F238E27FC236}">
                <a16:creationId xmlns:a16="http://schemas.microsoft.com/office/drawing/2014/main" id="{4C5B8C2A-7689-9C2F-A03B-66C7D245626B}"/>
              </a:ext>
            </a:extLst>
          </p:cNvPr>
          <p:cNvSpPr/>
          <p:nvPr/>
        </p:nvSpPr>
        <p:spPr>
          <a:xfrm>
            <a:off x="2461364" y="4793907"/>
            <a:ext cx="964504" cy="46166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a:t>31%</a:t>
            </a:r>
          </a:p>
        </p:txBody>
      </p:sp>
      <p:sp>
        <p:nvSpPr>
          <p:cNvPr id="10" name="Rectangle 9">
            <a:extLst>
              <a:ext uri="{FF2B5EF4-FFF2-40B4-BE49-F238E27FC236}">
                <a16:creationId xmlns:a16="http://schemas.microsoft.com/office/drawing/2014/main" id="{451EE3E3-9F13-D7A9-FC26-A33A6CCC7EF2}"/>
              </a:ext>
            </a:extLst>
          </p:cNvPr>
          <p:cNvSpPr/>
          <p:nvPr/>
        </p:nvSpPr>
        <p:spPr>
          <a:xfrm>
            <a:off x="8766132" y="4777260"/>
            <a:ext cx="964504" cy="46166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a:t>31%</a:t>
            </a:r>
          </a:p>
        </p:txBody>
      </p:sp>
      <p:sp>
        <p:nvSpPr>
          <p:cNvPr id="13" name="Rectangle 12">
            <a:extLst>
              <a:ext uri="{FF2B5EF4-FFF2-40B4-BE49-F238E27FC236}">
                <a16:creationId xmlns:a16="http://schemas.microsoft.com/office/drawing/2014/main" id="{3AFD9B74-B557-1CF1-C637-E4029D0A4750}"/>
              </a:ext>
            </a:extLst>
          </p:cNvPr>
          <p:cNvSpPr/>
          <p:nvPr/>
        </p:nvSpPr>
        <p:spPr>
          <a:xfrm>
            <a:off x="8852248" y="3564853"/>
            <a:ext cx="964504" cy="46166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a:t>63%</a:t>
            </a:r>
          </a:p>
        </p:txBody>
      </p:sp>
    </p:spTree>
    <p:extLst>
      <p:ext uri="{BB962C8B-B14F-4D97-AF65-F5344CB8AC3E}">
        <p14:creationId xmlns:p14="http://schemas.microsoft.com/office/powerpoint/2010/main" val="26863100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3E160B-135F-1E50-7F72-3769035F8E3E}"/>
            </a:ext>
          </a:extLst>
        </p:cNvPr>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FF72E3CE-06C5-5BF7-C2F7-0B7B0772C782}"/>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BEF92F5A-40F4-9E67-1B44-7617A0BE553D}"/>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7E8984B6-81F5-9294-F05D-3F6914B56C2F}"/>
              </a:ext>
            </a:extLst>
          </p:cNvPr>
          <p:cNvSpPr txBox="1"/>
          <p:nvPr/>
        </p:nvSpPr>
        <p:spPr>
          <a:xfrm>
            <a:off x="8960527" y="6199430"/>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12" name="TextBox 11">
            <a:extLst>
              <a:ext uri="{FF2B5EF4-FFF2-40B4-BE49-F238E27FC236}">
                <a16:creationId xmlns:a16="http://schemas.microsoft.com/office/drawing/2014/main" id="{77494D71-7F65-31D4-B4C9-CA9A7B22416C}"/>
              </a:ext>
            </a:extLst>
          </p:cNvPr>
          <p:cNvSpPr txBox="1"/>
          <p:nvPr/>
        </p:nvSpPr>
        <p:spPr>
          <a:xfrm>
            <a:off x="1890944" y="6193369"/>
            <a:ext cx="5874315" cy="461665"/>
          </a:xfrm>
          <a:prstGeom prst="rect">
            <a:avLst/>
          </a:prstGeom>
          <a:noFill/>
        </p:spPr>
        <p:txBody>
          <a:bodyPr wrap="square">
            <a:spAutoFit/>
          </a:bodyPr>
          <a:lstStyle/>
          <a:p>
            <a:r>
              <a:rPr lang="en-GB" sz="2400"/>
              <a:t> Visit </a:t>
            </a:r>
            <a:r>
              <a:rPr lang="en-GB" sz="2400">
                <a:hlinkClick r:id="rId3"/>
              </a:rPr>
              <a:t>gaming.lgfl.net </a:t>
            </a:r>
            <a:r>
              <a:rPr lang="en-GB" sz="2400"/>
              <a:t>for advice and activities</a:t>
            </a:r>
          </a:p>
        </p:txBody>
      </p:sp>
      <p:sp>
        <p:nvSpPr>
          <p:cNvPr id="5" name="TextBox 4">
            <a:extLst>
              <a:ext uri="{FF2B5EF4-FFF2-40B4-BE49-F238E27FC236}">
                <a16:creationId xmlns:a16="http://schemas.microsoft.com/office/drawing/2014/main" id="{409C36FC-2A56-A9D0-C749-A56569700560}"/>
              </a:ext>
            </a:extLst>
          </p:cNvPr>
          <p:cNvSpPr txBox="1"/>
          <p:nvPr/>
        </p:nvSpPr>
        <p:spPr>
          <a:xfrm>
            <a:off x="1890944" y="406083"/>
            <a:ext cx="10082593" cy="523220"/>
          </a:xfrm>
          <a:prstGeom prst="rect">
            <a:avLst/>
          </a:prstGeom>
          <a:noFill/>
        </p:spPr>
        <p:txBody>
          <a:bodyPr wrap="square">
            <a:spAutoFit/>
          </a:bodyPr>
          <a:lstStyle/>
          <a:p>
            <a:r>
              <a:rPr lang="en-GB" sz="2800" b="1" dirty="0"/>
              <a:t>What are </a:t>
            </a:r>
            <a:r>
              <a:rPr lang="en-GB" sz="2800" b="1" dirty="0">
                <a:solidFill>
                  <a:srgbClr val="FF0000"/>
                </a:solidFill>
              </a:rPr>
              <a:t>YOU </a:t>
            </a:r>
            <a:r>
              <a:rPr lang="en-GB" sz="2800" b="1" dirty="0"/>
              <a:t>most</a:t>
            </a:r>
            <a:r>
              <a:rPr lang="en-GB" sz="2800" b="1" dirty="0">
                <a:solidFill>
                  <a:srgbClr val="FF0000"/>
                </a:solidFill>
              </a:rPr>
              <a:t> WORRIED </a:t>
            </a:r>
            <a:r>
              <a:rPr lang="en-GB" sz="2800" b="1" dirty="0"/>
              <a:t>about when it comes to </a:t>
            </a:r>
            <a:r>
              <a:rPr lang="en-GB" sz="2800" b="1" dirty="0">
                <a:solidFill>
                  <a:srgbClr val="FF0000"/>
                </a:solidFill>
              </a:rPr>
              <a:t>GAMING</a:t>
            </a:r>
            <a:r>
              <a:rPr lang="en-GB" sz="2800" dirty="0"/>
              <a:t>?</a:t>
            </a:r>
            <a:endParaRPr lang="en-GB" dirty="0"/>
          </a:p>
        </p:txBody>
      </p:sp>
      <p:pic>
        <p:nvPicPr>
          <p:cNvPr id="6" name="Picture 5" descr="Free speech bubble talking chat illustration">
            <a:extLst>
              <a:ext uri="{FF2B5EF4-FFF2-40B4-BE49-F238E27FC236}">
                <a16:creationId xmlns:a16="http://schemas.microsoft.com/office/drawing/2014/main" id="{E3598353-0E8F-D7BE-BBD0-C12D131759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961" y="295193"/>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1E481009-0041-5DDF-E66E-53FACAB0BF4C}"/>
              </a:ext>
            </a:extLst>
          </p:cNvPr>
          <p:cNvPicPr>
            <a:picLocks noChangeAspect="1"/>
          </p:cNvPicPr>
          <p:nvPr/>
        </p:nvPicPr>
        <p:blipFill>
          <a:blip r:embed="rId5"/>
          <a:stretch>
            <a:fillRect/>
          </a:stretch>
        </p:blipFill>
        <p:spPr>
          <a:xfrm>
            <a:off x="498094" y="2012988"/>
            <a:ext cx="11195811" cy="3717801"/>
          </a:xfrm>
          <a:prstGeom prst="rect">
            <a:avLst/>
          </a:prstGeom>
        </p:spPr>
      </p:pic>
    </p:spTree>
    <p:extLst>
      <p:ext uri="{BB962C8B-B14F-4D97-AF65-F5344CB8AC3E}">
        <p14:creationId xmlns:p14="http://schemas.microsoft.com/office/powerpoint/2010/main" val="21203976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920BF-5A7E-001C-EB08-7CDBE18F2E9A}"/>
            </a:ext>
          </a:extLst>
        </p:cNvPr>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26127942-EBA5-71C0-8263-88116D477C81}"/>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5AFDC26F-6516-0879-BC81-A7A8154F99B9}"/>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AFDB8B30-384B-0BAC-F7C4-53F8A2208BCA}"/>
              </a:ext>
            </a:extLst>
          </p:cNvPr>
          <p:cNvSpPr txBox="1"/>
          <p:nvPr/>
        </p:nvSpPr>
        <p:spPr>
          <a:xfrm>
            <a:off x="3038236" y="6301069"/>
            <a:ext cx="9170669" cy="461665"/>
          </a:xfrm>
          <a:prstGeom prst="rect">
            <a:avLst/>
          </a:prstGeom>
          <a:noFill/>
        </p:spPr>
        <p:txBody>
          <a:bodyPr wrap="square" rtlCol="0">
            <a:spAutoFit/>
          </a:bodyPr>
          <a:lstStyle/>
          <a:p>
            <a:pPr>
              <a:spcAft>
                <a:spcPts val="600"/>
              </a:spcAft>
            </a:pPr>
            <a:r>
              <a:rPr lang="en-GB" sz="1200" dirty="0">
                <a:hlinkClick r:id="rId3"/>
              </a:rPr>
              <a:t>https://www.gambleaware.org/media/hbcp3qgd/exploring-the-lived-experience-and-views-of-gambling-among-children-and-young-people_final_0.pdf</a:t>
            </a:r>
            <a:r>
              <a:rPr lang="en-GB" sz="1200" dirty="0"/>
              <a:t> </a:t>
            </a:r>
          </a:p>
        </p:txBody>
      </p:sp>
      <p:sp>
        <p:nvSpPr>
          <p:cNvPr id="5" name="TextBox 4">
            <a:extLst>
              <a:ext uri="{FF2B5EF4-FFF2-40B4-BE49-F238E27FC236}">
                <a16:creationId xmlns:a16="http://schemas.microsoft.com/office/drawing/2014/main" id="{211542FB-2399-65DC-663C-B47A83B88F7E}"/>
              </a:ext>
            </a:extLst>
          </p:cNvPr>
          <p:cNvSpPr txBox="1"/>
          <p:nvPr/>
        </p:nvSpPr>
        <p:spPr>
          <a:xfrm>
            <a:off x="2679405" y="4808108"/>
            <a:ext cx="9700164" cy="1384995"/>
          </a:xfrm>
          <a:prstGeom prst="rect">
            <a:avLst/>
          </a:prstGeom>
          <a:noFill/>
        </p:spPr>
        <p:txBody>
          <a:bodyPr wrap="square">
            <a:spAutoFit/>
          </a:bodyPr>
          <a:lstStyle/>
          <a:p>
            <a:r>
              <a:rPr lang="en-GB" sz="2800" dirty="0"/>
              <a:t>Do you </a:t>
            </a:r>
            <a:r>
              <a:rPr lang="en-GB" sz="2800" b="1" dirty="0">
                <a:solidFill>
                  <a:srgbClr val="FF0000"/>
                </a:solidFill>
              </a:rPr>
              <a:t>DISCUSS THIS </a:t>
            </a:r>
            <a:r>
              <a:rPr lang="en-GB" sz="2800" dirty="0"/>
              <a:t>when you talk about </a:t>
            </a:r>
            <a:r>
              <a:rPr lang="en-GB" sz="2800" b="1" dirty="0">
                <a:solidFill>
                  <a:srgbClr val="FF0000"/>
                </a:solidFill>
              </a:rPr>
              <a:t>MONEY</a:t>
            </a:r>
            <a:r>
              <a:rPr lang="en-GB" sz="2800" dirty="0"/>
              <a:t> to your children and how gambling is made to </a:t>
            </a:r>
            <a:r>
              <a:rPr lang="en-GB" sz="2800" b="1" dirty="0">
                <a:solidFill>
                  <a:srgbClr val="FF0000"/>
                </a:solidFill>
              </a:rPr>
              <a:t>LOOK ATTRACTIVE </a:t>
            </a:r>
            <a:r>
              <a:rPr lang="en-GB" sz="2800" dirty="0"/>
              <a:t>and  likely that you would </a:t>
            </a:r>
            <a:r>
              <a:rPr lang="en-GB" sz="2800" b="1" dirty="0">
                <a:solidFill>
                  <a:srgbClr val="FF0000"/>
                </a:solidFill>
              </a:rPr>
              <a:t>WIN</a:t>
            </a:r>
            <a:r>
              <a:rPr lang="en-GB" sz="2800" dirty="0"/>
              <a:t>?</a:t>
            </a:r>
            <a:endParaRPr lang="en-GB" dirty="0"/>
          </a:p>
        </p:txBody>
      </p:sp>
      <p:pic>
        <p:nvPicPr>
          <p:cNvPr id="6" name="Picture 5" descr="Free speech bubble talking chat illustration">
            <a:extLst>
              <a:ext uri="{FF2B5EF4-FFF2-40B4-BE49-F238E27FC236}">
                <a16:creationId xmlns:a16="http://schemas.microsoft.com/office/drawing/2014/main" id="{94163F07-D964-994B-F15F-1393180C0D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7153" y="4644080"/>
            <a:ext cx="1656989" cy="1656989"/>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DADD2C0-E6EC-CDC6-36A4-50B845574B64}"/>
              </a:ext>
            </a:extLst>
          </p:cNvPr>
          <p:cNvSpPr txBox="1"/>
          <p:nvPr/>
        </p:nvSpPr>
        <p:spPr>
          <a:xfrm>
            <a:off x="346580" y="472886"/>
            <a:ext cx="10507625" cy="1077218"/>
          </a:xfrm>
          <a:prstGeom prst="rect">
            <a:avLst/>
          </a:prstGeom>
          <a:noFill/>
        </p:spPr>
        <p:txBody>
          <a:bodyPr wrap="square">
            <a:spAutoFit/>
          </a:bodyPr>
          <a:lstStyle/>
          <a:p>
            <a:pPr algn="l"/>
            <a:r>
              <a:rPr lang="en-GB" sz="3200" b="1" dirty="0">
                <a:solidFill>
                  <a:srgbClr val="000000"/>
                </a:solidFill>
              </a:rPr>
              <a:t>R</a:t>
            </a:r>
            <a:r>
              <a:rPr lang="en-GB" sz="3200" b="1" i="0" dirty="0">
                <a:solidFill>
                  <a:srgbClr val="000000"/>
                </a:solidFill>
                <a:effectLst/>
              </a:rPr>
              <a:t>esearch finds children’s </a:t>
            </a:r>
            <a:r>
              <a:rPr lang="en-GB" sz="3200" b="1" i="0" dirty="0">
                <a:effectLst/>
              </a:rPr>
              <a:t>online spaces “saturated” with </a:t>
            </a:r>
          </a:p>
          <a:p>
            <a:pPr algn="l"/>
            <a:r>
              <a:rPr lang="en-GB" sz="3200" b="1" dirty="0">
                <a:solidFill>
                  <a:srgbClr val="FF0000"/>
                </a:solidFill>
              </a:rPr>
              <a:t>GAMBLING</a:t>
            </a:r>
            <a:r>
              <a:rPr lang="en-GB" sz="3200" b="1" i="0" dirty="0">
                <a:solidFill>
                  <a:srgbClr val="FF0000"/>
                </a:solidFill>
                <a:effectLst/>
              </a:rPr>
              <a:t>-like</a:t>
            </a:r>
            <a:r>
              <a:rPr lang="en-GB" sz="3200" b="1" i="0" dirty="0">
                <a:effectLst/>
              </a:rPr>
              <a:t> content and advertising:</a:t>
            </a:r>
          </a:p>
        </p:txBody>
      </p:sp>
      <p:pic>
        <p:nvPicPr>
          <p:cNvPr id="7" name="Picture 6" descr="Free did you know speech balloon message illustration">
            <a:extLst>
              <a:ext uri="{FF2B5EF4-FFF2-40B4-BE49-F238E27FC236}">
                <a16:creationId xmlns:a16="http://schemas.microsoft.com/office/drawing/2014/main" id="{433FFDD5-7B69-2502-BDA3-D7B6F4D31D1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81366" y="580852"/>
            <a:ext cx="2527539" cy="2527539"/>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Rounded Corners 9">
            <a:extLst>
              <a:ext uri="{FF2B5EF4-FFF2-40B4-BE49-F238E27FC236}">
                <a16:creationId xmlns:a16="http://schemas.microsoft.com/office/drawing/2014/main" id="{A878681E-2161-4390-1FE6-E9B1FEA46B21}"/>
              </a:ext>
            </a:extLst>
          </p:cNvPr>
          <p:cNvSpPr/>
          <p:nvPr/>
        </p:nvSpPr>
        <p:spPr>
          <a:xfrm>
            <a:off x="521854" y="1802888"/>
            <a:ext cx="8973879" cy="108324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i="0" dirty="0">
                <a:solidFill>
                  <a:schemeClr val="bg1"/>
                </a:solidFill>
                <a:effectLst/>
                <a:latin typeface="Roboto" panose="02000000000000000000" pitchFamily="2" charset="0"/>
              </a:rPr>
              <a:t>“</a:t>
            </a:r>
            <a:r>
              <a:rPr lang="en-GB" sz="2400" b="1" i="1" dirty="0">
                <a:solidFill>
                  <a:schemeClr val="bg1"/>
                </a:solidFill>
                <a:effectLst/>
                <a:latin typeface="Roboto" panose="02000000000000000000" pitchFamily="2" charset="0"/>
              </a:rPr>
              <a:t>They make it look like a game, it does not look like gambling.” </a:t>
            </a:r>
            <a:endParaRPr lang="en-GB" sz="2400" b="1" dirty="0">
              <a:solidFill>
                <a:schemeClr val="bg1"/>
              </a:solidFill>
            </a:endParaRPr>
          </a:p>
        </p:txBody>
      </p:sp>
      <p:sp>
        <p:nvSpPr>
          <p:cNvPr id="13" name="Rectangle: Top Corners One Rounded and One Snipped 12">
            <a:extLst>
              <a:ext uri="{FF2B5EF4-FFF2-40B4-BE49-F238E27FC236}">
                <a16:creationId xmlns:a16="http://schemas.microsoft.com/office/drawing/2014/main" id="{BAD83E2F-4284-48FA-E326-6E1569754AE5}"/>
              </a:ext>
            </a:extLst>
          </p:cNvPr>
          <p:cNvSpPr/>
          <p:nvPr/>
        </p:nvSpPr>
        <p:spPr>
          <a:xfrm>
            <a:off x="1159495" y="3006301"/>
            <a:ext cx="10590027" cy="1384995"/>
          </a:xfrm>
          <a:prstGeom prst="snipRound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GB" sz="2800" b="1" dirty="0">
                <a:solidFill>
                  <a:schemeClr val="bg1"/>
                </a:solidFill>
              </a:rPr>
              <a:t>R</a:t>
            </a:r>
            <a:r>
              <a:rPr lang="en-GB" sz="2800" b="1" i="0" dirty="0">
                <a:solidFill>
                  <a:schemeClr val="bg1"/>
                </a:solidFill>
                <a:effectLst/>
              </a:rPr>
              <a:t>isks are not understood by children due to the blurred lines between gambling and gambling-like activity such as loot boxes</a:t>
            </a:r>
          </a:p>
        </p:txBody>
      </p:sp>
      <p:pic>
        <p:nvPicPr>
          <p:cNvPr id="16" name="Picture 15">
            <a:extLst>
              <a:ext uri="{FF2B5EF4-FFF2-40B4-BE49-F238E27FC236}">
                <a16:creationId xmlns:a16="http://schemas.microsoft.com/office/drawing/2014/main" id="{B8CE5EE3-DF33-64A1-B850-F6AFF264A8E2}"/>
              </a:ext>
            </a:extLst>
          </p:cNvPr>
          <p:cNvPicPr>
            <a:picLocks noChangeAspect="1"/>
          </p:cNvPicPr>
          <p:nvPr/>
        </p:nvPicPr>
        <p:blipFill>
          <a:blip r:embed="rId6"/>
          <a:stretch>
            <a:fillRect/>
          </a:stretch>
        </p:blipFill>
        <p:spPr>
          <a:xfrm>
            <a:off x="9745288" y="138539"/>
            <a:ext cx="2004234" cy="441998"/>
          </a:xfrm>
          <a:prstGeom prst="rect">
            <a:avLst/>
          </a:prstGeom>
        </p:spPr>
      </p:pic>
    </p:spTree>
    <p:extLst>
      <p:ext uri="{BB962C8B-B14F-4D97-AF65-F5344CB8AC3E}">
        <p14:creationId xmlns:p14="http://schemas.microsoft.com/office/powerpoint/2010/main" val="29597507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3872416-A987-A534-8CE6-1660CF67B164}"/>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C5EC7652-7226-91B8-7E0B-5CB09B15F2A4}"/>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9D2A8155-19D0-4BC2-BC4F-D621DDC8DB41}"/>
              </a:ext>
            </a:extLst>
          </p:cNvPr>
          <p:cNvSpPr txBox="1"/>
          <p:nvPr/>
        </p:nvSpPr>
        <p:spPr>
          <a:xfrm>
            <a:off x="457200" y="669938"/>
            <a:ext cx="12028414" cy="5196166"/>
          </a:xfrm>
          <a:prstGeom prst="rect">
            <a:avLst/>
          </a:prstGeom>
          <a:noFill/>
        </p:spPr>
        <p:txBody>
          <a:bodyPr wrap="square" rtlCol="0">
            <a:spAutoFit/>
          </a:bodyPr>
          <a:lstStyle/>
          <a:p>
            <a:pPr marL="342900" indent="-342900" algn="l" fontAlgn="base">
              <a:lnSpc>
                <a:spcPct val="150000"/>
              </a:lnSpc>
              <a:buFont typeface="Arial" panose="020B0604020202020204" pitchFamily="34" charset="0"/>
              <a:buChar char="•"/>
            </a:pPr>
            <a:r>
              <a:rPr lang="en-GB" sz="2800" b="1" i="0" u="sng" dirty="0">
                <a:solidFill>
                  <a:srgbClr val="00B0F0"/>
                </a:solidFill>
                <a:effectLst/>
                <a:highlight>
                  <a:srgbClr val="FFFFFF"/>
                </a:highlight>
                <a:latin typeface="inherit"/>
              </a:rPr>
              <a:t>ASK</a:t>
            </a:r>
            <a:r>
              <a:rPr lang="en-GB" sz="2400" b="1" i="0" dirty="0">
                <a:solidFill>
                  <a:srgbClr val="253045"/>
                </a:solidFill>
                <a:effectLst/>
                <a:highlight>
                  <a:srgbClr val="FFFFFF"/>
                </a:highlight>
                <a:latin typeface="inherit"/>
              </a:rPr>
              <a:t> </a:t>
            </a:r>
            <a:r>
              <a:rPr lang="en-GB" sz="2400" b="0" i="0" dirty="0">
                <a:effectLst/>
                <a:highlight>
                  <a:srgbClr val="FFFFFF"/>
                </a:highlight>
                <a:latin typeface="inherit"/>
              </a:rPr>
              <a:t>what type of games your child enjoys – are they </a:t>
            </a:r>
            <a:r>
              <a:rPr lang="en-GB" sz="2400" b="1" i="0" dirty="0">
                <a:effectLst/>
                <a:highlight>
                  <a:srgbClr val="FFFFFF"/>
                </a:highlight>
                <a:latin typeface="inherit"/>
              </a:rPr>
              <a:t>age-appropriate</a:t>
            </a:r>
            <a:r>
              <a:rPr lang="en-GB" sz="2400" b="0" i="0" dirty="0">
                <a:effectLst/>
                <a:highlight>
                  <a:srgbClr val="FFFFFF"/>
                </a:highlight>
                <a:latin typeface="inherit"/>
              </a:rPr>
              <a:t>?</a:t>
            </a:r>
            <a:endParaRPr lang="en-GB" sz="2400" dirty="0">
              <a:highlight>
                <a:srgbClr val="FFFFFF"/>
              </a:highlight>
              <a:latin typeface="inherit"/>
            </a:endParaRPr>
          </a:p>
          <a:p>
            <a:pPr marL="342900" indent="-342900" algn="l" fontAlgn="base">
              <a:lnSpc>
                <a:spcPct val="150000"/>
              </a:lnSpc>
              <a:buFont typeface="Arial" panose="020B0604020202020204" pitchFamily="34" charset="0"/>
              <a:buChar char="•"/>
            </a:pPr>
            <a:r>
              <a:rPr lang="en-GB" sz="2800" b="1" i="0" u="sng" dirty="0">
                <a:solidFill>
                  <a:srgbClr val="00B0F0"/>
                </a:solidFill>
                <a:effectLst/>
                <a:highlight>
                  <a:srgbClr val="FFFFFF"/>
                </a:highlight>
                <a:latin typeface="inherit"/>
              </a:rPr>
              <a:t>PLAY</a:t>
            </a:r>
            <a:r>
              <a:rPr lang="en-GB" sz="2400" b="1" i="0" dirty="0">
                <a:effectLst/>
                <a:highlight>
                  <a:srgbClr val="FFFFFF"/>
                </a:highlight>
                <a:latin typeface="inherit"/>
              </a:rPr>
              <a:t> </a:t>
            </a:r>
            <a:r>
              <a:rPr lang="en-GB" sz="2400" i="0" dirty="0">
                <a:effectLst/>
                <a:highlight>
                  <a:srgbClr val="FFFFFF"/>
                </a:highlight>
                <a:latin typeface="inherit"/>
              </a:rPr>
              <a:t>games together - </a:t>
            </a:r>
            <a:r>
              <a:rPr lang="en-GB" sz="2400" b="0" i="0" dirty="0">
                <a:effectLst/>
                <a:highlight>
                  <a:srgbClr val="FFFFFF"/>
                </a:highlight>
                <a:latin typeface="inherit"/>
              </a:rPr>
              <a:t>keep the tech in </a:t>
            </a:r>
            <a:r>
              <a:rPr lang="en-GB" sz="2400" b="1" i="0" dirty="0">
                <a:effectLst/>
                <a:highlight>
                  <a:srgbClr val="FFFFFF"/>
                </a:highlight>
                <a:latin typeface="inherit"/>
              </a:rPr>
              <a:t>shared spaces </a:t>
            </a:r>
            <a:r>
              <a:rPr lang="en-GB" sz="2400" b="0" i="0" dirty="0">
                <a:effectLst/>
                <a:highlight>
                  <a:srgbClr val="FFFFFF"/>
                </a:highlight>
                <a:latin typeface="inherit"/>
              </a:rPr>
              <a:t>rather than bedrooms</a:t>
            </a:r>
          </a:p>
          <a:p>
            <a:pPr marL="342900" indent="-342900" algn="l" fontAlgn="base">
              <a:lnSpc>
                <a:spcPct val="150000"/>
              </a:lnSpc>
              <a:buFont typeface="Arial" panose="020B0604020202020204" pitchFamily="34" charset="0"/>
              <a:buChar char="•"/>
            </a:pPr>
            <a:r>
              <a:rPr lang="en-GB" sz="2800" b="1" i="0" u="sng" dirty="0">
                <a:solidFill>
                  <a:srgbClr val="00B0F0"/>
                </a:solidFill>
                <a:effectLst/>
                <a:highlight>
                  <a:srgbClr val="FFFFFF"/>
                </a:highlight>
                <a:latin typeface="inherit"/>
              </a:rPr>
              <a:t>TALK</a:t>
            </a:r>
            <a:r>
              <a:rPr lang="en-GB" sz="2400" b="1" i="0" dirty="0">
                <a:effectLst/>
                <a:highlight>
                  <a:srgbClr val="FFFFFF"/>
                </a:highlight>
                <a:latin typeface="inherit"/>
              </a:rPr>
              <a:t> </a:t>
            </a:r>
            <a:r>
              <a:rPr lang="en-GB" sz="2400" b="0" i="0" dirty="0">
                <a:effectLst/>
                <a:highlight>
                  <a:srgbClr val="FFFFFF"/>
                </a:highlight>
                <a:latin typeface="inherit"/>
              </a:rPr>
              <a:t>about </a:t>
            </a:r>
            <a:r>
              <a:rPr lang="en-GB" sz="2400" b="1" i="0" dirty="0">
                <a:effectLst/>
                <a:highlight>
                  <a:srgbClr val="FFFFFF"/>
                </a:highlight>
                <a:latin typeface="inherit"/>
              </a:rPr>
              <a:t>who they are playing </a:t>
            </a:r>
            <a:r>
              <a:rPr lang="en-GB" sz="2400" b="0" i="0" dirty="0">
                <a:effectLst/>
                <a:highlight>
                  <a:srgbClr val="FFFFFF"/>
                </a:highlight>
                <a:latin typeface="inherit"/>
              </a:rPr>
              <a:t>with </a:t>
            </a:r>
            <a:r>
              <a:rPr lang="en-GB" sz="2400" dirty="0">
                <a:highlight>
                  <a:srgbClr val="FFFFFF"/>
                </a:highlight>
                <a:latin typeface="inherit"/>
              </a:rPr>
              <a:t>- </a:t>
            </a:r>
            <a:r>
              <a:rPr lang="en-GB" sz="2400" b="0" i="0" dirty="0">
                <a:effectLst/>
                <a:highlight>
                  <a:srgbClr val="FFFFFF"/>
                </a:highlight>
                <a:latin typeface="inherit"/>
              </a:rPr>
              <a:t>what </a:t>
            </a:r>
            <a:r>
              <a:rPr lang="en-GB" sz="2400" b="1" i="0" dirty="0">
                <a:effectLst/>
                <a:highlight>
                  <a:srgbClr val="FFFFFF"/>
                </a:highlight>
                <a:latin typeface="inherit"/>
              </a:rPr>
              <a:t>information</a:t>
            </a:r>
            <a:r>
              <a:rPr lang="en-GB" sz="2400" b="0" i="0" dirty="0">
                <a:effectLst/>
                <a:highlight>
                  <a:srgbClr val="FFFFFF"/>
                </a:highlight>
                <a:latin typeface="inherit"/>
              </a:rPr>
              <a:t> are they sharing?</a:t>
            </a:r>
          </a:p>
          <a:p>
            <a:pPr marL="342900" indent="-342900" algn="l" fontAlgn="base">
              <a:lnSpc>
                <a:spcPct val="150000"/>
              </a:lnSpc>
              <a:buFont typeface="Arial" panose="020B0604020202020204" pitchFamily="34" charset="0"/>
              <a:buChar char="•"/>
            </a:pPr>
            <a:r>
              <a:rPr lang="en-GB" sz="2800" b="1" i="0" u="sng" dirty="0">
                <a:solidFill>
                  <a:srgbClr val="00B0F0"/>
                </a:solidFill>
                <a:effectLst/>
                <a:highlight>
                  <a:srgbClr val="FFFFFF"/>
                </a:highlight>
                <a:latin typeface="inherit"/>
              </a:rPr>
              <a:t>EXPLAIN</a:t>
            </a:r>
            <a:r>
              <a:rPr lang="en-GB" sz="2400" b="0" i="0" dirty="0">
                <a:effectLst/>
                <a:highlight>
                  <a:srgbClr val="FFFFFF"/>
                </a:highlight>
                <a:latin typeface="inherit"/>
              </a:rPr>
              <a:t> what is/isn’t </a:t>
            </a:r>
            <a:r>
              <a:rPr lang="en-GB" sz="2400" b="1" i="0" dirty="0">
                <a:effectLst/>
                <a:highlight>
                  <a:srgbClr val="FFFFFF"/>
                </a:highlight>
                <a:latin typeface="inherit"/>
              </a:rPr>
              <a:t>appropriate to share</a:t>
            </a:r>
            <a:r>
              <a:rPr lang="en-GB" sz="2400" b="0" i="0" dirty="0">
                <a:effectLst/>
                <a:highlight>
                  <a:srgbClr val="FFFFFF"/>
                </a:highlight>
                <a:latin typeface="inherit"/>
              </a:rPr>
              <a:t>, e.g. personal details to identify them/location</a:t>
            </a:r>
          </a:p>
          <a:p>
            <a:pPr marL="342900" indent="-342900" algn="l" fontAlgn="base">
              <a:lnSpc>
                <a:spcPct val="150000"/>
              </a:lnSpc>
              <a:buFont typeface="Arial" panose="020B0604020202020204" pitchFamily="34" charset="0"/>
              <a:buChar char="•"/>
            </a:pPr>
            <a:r>
              <a:rPr lang="en-GB" sz="2800" b="1" u="sng" dirty="0">
                <a:solidFill>
                  <a:srgbClr val="00B0F0"/>
                </a:solidFill>
                <a:highlight>
                  <a:srgbClr val="FFFFFF"/>
                </a:highlight>
                <a:latin typeface="inherit"/>
              </a:rPr>
              <a:t>AGREE</a:t>
            </a:r>
            <a:r>
              <a:rPr lang="en-GB" sz="2400" b="0" i="0" dirty="0">
                <a:effectLst/>
                <a:highlight>
                  <a:srgbClr val="FFFFFF"/>
                </a:highlight>
                <a:latin typeface="inherit"/>
              </a:rPr>
              <a:t> how they will spend their </a:t>
            </a:r>
            <a:r>
              <a:rPr lang="en-GB" sz="2400" b="1" i="0" dirty="0">
                <a:effectLst/>
                <a:highlight>
                  <a:srgbClr val="FFFFFF"/>
                </a:highlight>
                <a:latin typeface="inherit"/>
              </a:rPr>
              <a:t>money</a:t>
            </a:r>
            <a:r>
              <a:rPr lang="en-GB" sz="2400" b="0" i="0" dirty="0">
                <a:effectLst/>
                <a:highlight>
                  <a:srgbClr val="FFFFFF"/>
                </a:highlight>
                <a:latin typeface="inherit"/>
              </a:rPr>
              <a:t> online</a:t>
            </a:r>
          </a:p>
          <a:p>
            <a:pPr marL="342900" indent="-342900" algn="l" fontAlgn="base">
              <a:lnSpc>
                <a:spcPct val="150000"/>
              </a:lnSpc>
              <a:buFont typeface="Arial" panose="020B0604020202020204" pitchFamily="34" charset="0"/>
              <a:buChar char="•"/>
            </a:pPr>
            <a:r>
              <a:rPr lang="en-GB" sz="2800" b="1" i="0" u="sng" dirty="0">
                <a:solidFill>
                  <a:srgbClr val="00B0F0"/>
                </a:solidFill>
                <a:effectLst/>
                <a:highlight>
                  <a:srgbClr val="FFFFFF"/>
                </a:highlight>
                <a:latin typeface="inherit"/>
              </a:rPr>
              <a:t>DISCUSS</a:t>
            </a:r>
            <a:r>
              <a:rPr lang="en-GB" sz="2400" b="0" i="0" dirty="0">
                <a:effectLst/>
                <a:highlight>
                  <a:srgbClr val="FFFFFF"/>
                </a:highlight>
                <a:latin typeface="inherit"/>
              </a:rPr>
              <a:t> what they would do if they were </a:t>
            </a:r>
            <a:r>
              <a:rPr lang="en-GB" sz="2400" b="1" i="0" dirty="0">
                <a:effectLst/>
                <a:highlight>
                  <a:srgbClr val="FFFFFF"/>
                </a:highlight>
                <a:latin typeface="inherit"/>
              </a:rPr>
              <a:t>bullied</a:t>
            </a:r>
            <a:r>
              <a:rPr lang="en-GB" sz="2400" b="0" i="0" dirty="0">
                <a:effectLst/>
                <a:highlight>
                  <a:srgbClr val="FFFFFF"/>
                </a:highlight>
                <a:latin typeface="inherit"/>
              </a:rPr>
              <a:t> online, and what steps to take </a:t>
            </a:r>
          </a:p>
          <a:p>
            <a:pPr marL="342900" indent="-342900" algn="l" fontAlgn="base">
              <a:lnSpc>
                <a:spcPct val="150000"/>
              </a:lnSpc>
              <a:buFont typeface="Arial" panose="020B0604020202020204" pitchFamily="34" charset="0"/>
              <a:buChar char="•"/>
            </a:pPr>
            <a:r>
              <a:rPr lang="en-GB" sz="2800" b="1" i="0" u="sng" dirty="0">
                <a:solidFill>
                  <a:srgbClr val="00B0F0"/>
                </a:solidFill>
                <a:effectLst/>
                <a:highlight>
                  <a:srgbClr val="FFFFFF"/>
                </a:highlight>
                <a:latin typeface="inherit"/>
              </a:rPr>
              <a:t>DECIDE</a:t>
            </a:r>
            <a:r>
              <a:rPr lang="en-GB" sz="2400" b="0" i="0" dirty="0">
                <a:effectLst/>
                <a:highlight>
                  <a:srgbClr val="FFFFFF"/>
                </a:highlight>
                <a:latin typeface="inherit"/>
              </a:rPr>
              <a:t> </a:t>
            </a:r>
            <a:r>
              <a:rPr lang="en-GB" sz="2400" b="1" i="0" dirty="0">
                <a:effectLst/>
                <a:highlight>
                  <a:srgbClr val="FFFFFF"/>
                </a:highlight>
                <a:latin typeface="inherit"/>
              </a:rPr>
              <a:t>how long is appropriate </a:t>
            </a:r>
            <a:r>
              <a:rPr lang="en-GB" sz="2400" b="0" i="0" dirty="0">
                <a:effectLst/>
                <a:highlight>
                  <a:srgbClr val="FFFFFF"/>
                </a:highlight>
                <a:latin typeface="inherit"/>
              </a:rPr>
              <a:t>to play in one session - how many sessions a day</a:t>
            </a:r>
          </a:p>
          <a:p>
            <a:pPr marL="342900" indent="-342900" algn="l" fontAlgn="base">
              <a:lnSpc>
                <a:spcPct val="150000"/>
              </a:lnSpc>
              <a:buFont typeface="Arial" panose="020B0604020202020204" pitchFamily="34" charset="0"/>
              <a:buChar char="•"/>
            </a:pPr>
            <a:r>
              <a:rPr lang="en-GB" sz="2800" b="1" u="sng" dirty="0">
                <a:solidFill>
                  <a:srgbClr val="00B0F0"/>
                </a:solidFill>
                <a:highlight>
                  <a:srgbClr val="FFFFFF"/>
                </a:highlight>
                <a:latin typeface="inherit"/>
              </a:rPr>
              <a:t>SETUP</a:t>
            </a:r>
            <a:r>
              <a:rPr lang="en-GB" sz="2400" b="0" i="0" dirty="0">
                <a:effectLst/>
                <a:highlight>
                  <a:srgbClr val="FFFFFF"/>
                </a:highlight>
                <a:latin typeface="inherit"/>
              </a:rPr>
              <a:t> these restrictions in </a:t>
            </a:r>
            <a:r>
              <a:rPr lang="en-GB" sz="2400" b="1" i="0" dirty="0">
                <a:effectLst/>
                <a:highlight>
                  <a:srgbClr val="FFFFFF"/>
                </a:highlight>
                <a:latin typeface="inherit"/>
              </a:rPr>
              <a:t>parental settings </a:t>
            </a:r>
            <a:r>
              <a:rPr lang="en-GB" sz="2400" b="0" i="0" dirty="0">
                <a:effectLst/>
                <a:highlight>
                  <a:srgbClr val="FFFFFF"/>
                </a:highlight>
                <a:latin typeface="inherit"/>
              </a:rPr>
              <a:t>with your child</a:t>
            </a:r>
          </a:p>
        </p:txBody>
      </p:sp>
      <p:sp>
        <p:nvSpPr>
          <p:cNvPr id="12" name="TextBox 11">
            <a:extLst>
              <a:ext uri="{FF2B5EF4-FFF2-40B4-BE49-F238E27FC236}">
                <a16:creationId xmlns:a16="http://schemas.microsoft.com/office/drawing/2014/main" id="{37CF9CC3-700C-42AA-A736-CF685CD1DE66}"/>
              </a:ext>
            </a:extLst>
          </p:cNvPr>
          <p:cNvSpPr txBox="1"/>
          <p:nvPr/>
        </p:nvSpPr>
        <p:spPr>
          <a:xfrm>
            <a:off x="3116056" y="5950739"/>
            <a:ext cx="9075944" cy="461665"/>
          </a:xfrm>
          <a:prstGeom prst="rect">
            <a:avLst/>
          </a:prstGeom>
          <a:noFill/>
        </p:spPr>
        <p:txBody>
          <a:bodyPr wrap="square">
            <a:spAutoFit/>
          </a:bodyPr>
          <a:lstStyle/>
          <a:p>
            <a:r>
              <a:rPr lang="en-GB" sz="2400"/>
              <a:t> Visit </a:t>
            </a:r>
            <a:r>
              <a:rPr lang="en-GB" sz="2400">
                <a:hlinkClick r:id="rId3"/>
              </a:rPr>
              <a:t>gaming.lgfl.net </a:t>
            </a:r>
            <a:r>
              <a:rPr lang="en-GB" sz="2400"/>
              <a:t>for advice and activities to keep them safe</a:t>
            </a:r>
          </a:p>
        </p:txBody>
      </p:sp>
      <p:sp>
        <p:nvSpPr>
          <p:cNvPr id="2" name="TextBox 1">
            <a:extLst>
              <a:ext uri="{FF2B5EF4-FFF2-40B4-BE49-F238E27FC236}">
                <a16:creationId xmlns:a16="http://schemas.microsoft.com/office/drawing/2014/main" id="{DBFD701A-C6CE-F333-5CDD-EB334ECCAFA9}"/>
              </a:ext>
            </a:extLst>
          </p:cNvPr>
          <p:cNvSpPr txBox="1"/>
          <p:nvPr/>
        </p:nvSpPr>
        <p:spPr>
          <a:xfrm>
            <a:off x="284883" y="200397"/>
            <a:ext cx="5115828" cy="523220"/>
          </a:xfrm>
          <a:prstGeom prst="rect">
            <a:avLst/>
          </a:prstGeom>
          <a:noFill/>
        </p:spPr>
        <p:txBody>
          <a:bodyPr wrap="square" rtlCol="0">
            <a:spAutoFit/>
          </a:bodyPr>
          <a:lstStyle/>
          <a:p>
            <a:r>
              <a:rPr lang="en-GB" sz="2800" b="1" dirty="0"/>
              <a:t>How </a:t>
            </a:r>
            <a:r>
              <a:rPr lang="en-GB" sz="2800" dirty="0"/>
              <a:t>can</a:t>
            </a:r>
            <a:r>
              <a:rPr lang="en-GB" sz="2800" b="1" dirty="0"/>
              <a:t> </a:t>
            </a:r>
            <a:r>
              <a:rPr lang="en-GB" sz="2800" b="1" dirty="0">
                <a:solidFill>
                  <a:srgbClr val="FF0000"/>
                </a:solidFill>
              </a:rPr>
              <a:t>YOU GET INVOLVED</a:t>
            </a:r>
            <a:r>
              <a:rPr lang="en-GB" sz="2800" b="1" dirty="0"/>
              <a:t>? </a:t>
            </a:r>
            <a:endParaRPr lang="en-GB" sz="2800" dirty="0">
              <a:highlight>
                <a:srgbClr val="FFFF00"/>
              </a:highlight>
            </a:endParaRPr>
          </a:p>
        </p:txBody>
      </p:sp>
      <p:pic>
        <p:nvPicPr>
          <p:cNvPr id="3" name="Picture 4" descr="Free dialog tip advice illustration">
            <a:extLst>
              <a:ext uri="{FF2B5EF4-FFF2-40B4-BE49-F238E27FC236}">
                <a16:creationId xmlns:a16="http://schemas.microsoft.com/office/drawing/2014/main" id="{47F27E71-B4B1-AE28-7E6A-6702745D13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29104" y="182784"/>
            <a:ext cx="2152650" cy="153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5455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A64B0C1B-BDA5-5A9A-00F8-2B586905455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15" name="TextBox 14">
            <a:extLst>
              <a:ext uri="{FF2B5EF4-FFF2-40B4-BE49-F238E27FC236}">
                <a16:creationId xmlns:a16="http://schemas.microsoft.com/office/drawing/2014/main" id="{0ED4B726-26AD-AA80-EF5B-EE41F8E71A05}"/>
              </a:ext>
            </a:extLst>
          </p:cNvPr>
          <p:cNvSpPr txBox="1"/>
          <p:nvPr/>
        </p:nvSpPr>
        <p:spPr>
          <a:xfrm>
            <a:off x="337776" y="461096"/>
            <a:ext cx="11402148" cy="1138773"/>
          </a:xfrm>
          <a:prstGeom prst="rect">
            <a:avLst/>
          </a:prstGeom>
          <a:noFill/>
        </p:spPr>
        <p:txBody>
          <a:bodyPr wrap="square">
            <a:spAutoFit/>
          </a:bodyPr>
          <a:lstStyle/>
          <a:p>
            <a:r>
              <a:rPr lang="en-GB" sz="2800" b="1" dirty="0"/>
              <a:t>PEGI helps parents to make informed decisions when buying video games:</a:t>
            </a:r>
          </a:p>
          <a:p>
            <a:pPr marL="342900" indent="-342900">
              <a:buFont typeface="Arial" panose="020B0604020202020204" pitchFamily="34" charset="0"/>
              <a:buChar char="•"/>
            </a:pPr>
            <a:r>
              <a:rPr lang="en-GB" sz="2000" dirty="0"/>
              <a:t>The age rating confirms that the game content is appropriate for players of certain age</a:t>
            </a:r>
          </a:p>
          <a:p>
            <a:pPr marL="342900" indent="-342900">
              <a:buFont typeface="Arial" panose="020B0604020202020204" pitchFamily="34" charset="0"/>
              <a:buChar char="•"/>
            </a:pPr>
            <a:r>
              <a:rPr lang="en-GB" sz="2000" dirty="0"/>
              <a:t>It considers the age </a:t>
            </a:r>
            <a:r>
              <a:rPr lang="en-GB" sz="2000" b="1" dirty="0">
                <a:solidFill>
                  <a:srgbClr val="FF0000"/>
                </a:solidFill>
              </a:rPr>
              <a:t>suitability</a:t>
            </a:r>
            <a:r>
              <a:rPr lang="en-GB" sz="2000" dirty="0"/>
              <a:t> of a game, </a:t>
            </a:r>
            <a:r>
              <a:rPr lang="en-GB" sz="2000" b="1" dirty="0">
                <a:solidFill>
                  <a:srgbClr val="FF0000"/>
                </a:solidFill>
              </a:rPr>
              <a:t>not the level of difficulty</a:t>
            </a:r>
          </a:p>
        </p:txBody>
      </p:sp>
      <p:pic>
        <p:nvPicPr>
          <p:cNvPr id="4" name="Picture 3">
            <a:extLst>
              <a:ext uri="{FF2B5EF4-FFF2-40B4-BE49-F238E27FC236}">
                <a16:creationId xmlns:a16="http://schemas.microsoft.com/office/drawing/2014/main" id="{2155BBE3-158A-F98C-48B7-A722980E6DDF}"/>
              </a:ext>
            </a:extLst>
          </p:cNvPr>
          <p:cNvPicPr>
            <a:picLocks noChangeAspect="1"/>
          </p:cNvPicPr>
          <p:nvPr/>
        </p:nvPicPr>
        <p:blipFill>
          <a:blip r:embed="rId3"/>
          <a:stretch>
            <a:fillRect/>
          </a:stretch>
        </p:blipFill>
        <p:spPr>
          <a:xfrm>
            <a:off x="3542397" y="2021368"/>
            <a:ext cx="7879439" cy="4128892"/>
          </a:xfrm>
          <a:prstGeom prst="rect">
            <a:avLst/>
          </a:prstGeom>
        </p:spPr>
      </p:pic>
      <p:sp>
        <p:nvSpPr>
          <p:cNvPr id="7" name="TextBox 6">
            <a:extLst>
              <a:ext uri="{FF2B5EF4-FFF2-40B4-BE49-F238E27FC236}">
                <a16:creationId xmlns:a16="http://schemas.microsoft.com/office/drawing/2014/main" id="{7155D978-3777-6A71-8B2B-55884360F5FD}"/>
              </a:ext>
            </a:extLst>
          </p:cNvPr>
          <p:cNvSpPr txBox="1"/>
          <p:nvPr/>
        </p:nvSpPr>
        <p:spPr>
          <a:xfrm>
            <a:off x="452076" y="4610644"/>
            <a:ext cx="6097280" cy="369332"/>
          </a:xfrm>
          <a:prstGeom prst="rect">
            <a:avLst/>
          </a:prstGeom>
          <a:noFill/>
        </p:spPr>
        <p:txBody>
          <a:bodyPr wrap="square">
            <a:spAutoFit/>
          </a:bodyPr>
          <a:lstStyle/>
          <a:p>
            <a:r>
              <a:rPr lang="en-GB" dirty="0">
                <a:hlinkClick r:id="rId4"/>
              </a:rPr>
              <a:t>pegi.info</a:t>
            </a:r>
            <a:endParaRPr lang="en-GB" dirty="0"/>
          </a:p>
        </p:txBody>
      </p:sp>
      <p:pic>
        <p:nvPicPr>
          <p:cNvPr id="5" name="Picture 4" descr="Free did you know speech balloon message illustration">
            <a:extLst>
              <a:ext uri="{FF2B5EF4-FFF2-40B4-BE49-F238E27FC236}">
                <a16:creationId xmlns:a16="http://schemas.microsoft.com/office/drawing/2014/main" id="{5BDD0549-18C5-745D-A1DD-F79D844544B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2076" y="1599869"/>
            <a:ext cx="3031418" cy="3031418"/>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CED660F6-5785-4E2B-ADE2-CE92D51823EA}"/>
              </a:ext>
            </a:extLst>
          </p:cNvPr>
          <p:cNvSpPr txBox="1"/>
          <p:nvPr/>
        </p:nvSpPr>
        <p:spPr>
          <a:xfrm>
            <a:off x="1616494" y="6150260"/>
            <a:ext cx="9865723" cy="1200329"/>
          </a:xfrm>
          <a:prstGeom prst="rect">
            <a:avLst/>
          </a:prstGeom>
          <a:noFill/>
        </p:spPr>
        <p:txBody>
          <a:bodyPr wrap="square">
            <a:spAutoFit/>
          </a:bodyPr>
          <a:lstStyle/>
          <a:p>
            <a:r>
              <a:rPr lang="en-GB" sz="1800" b="0" i="0" dirty="0">
                <a:solidFill>
                  <a:srgbClr val="4D5156"/>
                </a:solidFill>
                <a:effectLst/>
                <a:latin typeface="+mn-lt"/>
                <a:hlinkClick r:id="rId6"/>
              </a:rPr>
              <a:t>https://parentzone.org.uk/article/pegi-games-ratings#:~:text=The%20UK%20uses%20the%20PEGI,about%20how%20PEGI%20classifies%20games</a:t>
            </a:r>
            <a:endParaRPr lang="en-GB" sz="1800" b="0" i="0" dirty="0">
              <a:solidFill>
                <a:srgbClr val="4D5156"/>
              </a:solidFill>
              <a:effectLst/>
              <a:latin typeface="+mn-lt"/>
            </a:endParaRPr>
          </a:p>
          <a:p>
            <a:r>
              <a:rPr lang="en-GB" sz="1800" b="0" i="0" dirty="0">
                <a:solidFill>
                  <a:srgbClr val="4D5156"/>
                </a:solidFill>
                <a:effectLst/>
                <a:latin typeface="+mn-lt"/>
              </a:rPr>
              <a:t> </a:t>
            </a:r>
          </a:p>
          <a:p>
            <a:endParaRPr lang="en-GB" dirty="0"/>
          </a:p>
        </p:txBody>
      </p:sp>
    </p:spTree>
    <p:extLst>
      <p:ext uri="{BB962C8B-B14F-4D97-AF65-F5344CB8AC3E}">
        <p14:creationId xmlns:p14="http://schemas.microsoft.com/office/powerpoint/2010/main" val="13686700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STAYING SAFE ONLINE AND REPORTING</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DF423375-2BE1-5D49-2F2D-800DF6E546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261" y="5832090"/>
            <a:ext cx="1290918" cy="923613"/>
          </a:xfrm>
          <a:prstGeom prst="rect">
            <a:avLst/>
          </a:prstGeom>
        </p:spPr>
      </p:pic>
    </p:spTree>
    <p:extLst>
      <p:ext uri="{BB962C8B-B14F-4D97-AF65-F5344CB8AC3E}">
        <p14:creationId xmlns:p14="http://schemas.microsoft.com/office/powerpoint/2010/main" val="41316485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C70960D5-4732-B599-3ADF-2CC68F540699}"/>
              </a:ext>
            </a:extLst>
          </p:cNvPr>
          <p:cNvSpPr txBox="1"/>
          <p:nvPr/>
        </p:nvSpPr>
        <p:spPr>
          <a:xfrm>
            <a:off x="699713" y="248038"/>
            <a:ext cx="10394468" cy="11592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700" b="1" i="0" u="none" strike="noStrike" kern="1200" cap="none" spc="0" normalizeH="0" baseline="0" noProof="0">
                <a:ln>
                  <a:noFill/>
                </a:ln>
                <a:effectLst/>
                <a:uLnTx/>
                <a:uFillTx/>
                <a:latin typeface="Calibri" panose="020F0502020204030204" pitchFamily="34" charset="0"/>
                <a:ea typeface="Calibri" panose="020F0502020204030204" pitchFamily="34" charset="0"/>
                <a:cs typeface="Calibri" panose="020F0502020204030204" pitchFamily="34" charset="0"/>
              </a:rPr>
              <a:t>Summary of children’s negative experiences</a:t>
            </a:r>
            <a:r>
              <a:rPr kumimoji="0" lang="en-US" sz="3700" b="1" i="0" u="none" strike="noStrike" kern="1200" cap="none" spc="0" normalizeH="0" baseline="0" noProof="0">
                <a:ln>
                  <a:noFill/>
                </a:ln>
                <a:solidFill>
                  <a:srgbClr val="FFFFFF"/>
                </a:solidFill>
                <a:effectLst/>
                <a:uLnTx/>
                <a:uFillTx/>
                <a:latin typeface="Calibri Light" panose="020F0302020204030204"/>
                <a:ea typeface="+mn-ea"/>
                <a:cs typeface="+mn-cs"/>
              </a:rPr>
              <a:t>:</a:t>
            </a:r>
            <a:endParaRPr kumimoji="0" lang="en-US" sz="3700" b="0" i="0" u="none" strike="noStrike" kern="1200" cap="none" spc="0" normalizeH="0" baseline="0" noProof="0">
              <a:ln>
                <a:noFill/>
              </a:ln>
              <a:solidFill>
                <a:srgbClr val="FFFFFF"/>
              </a:solidFill>
              <a:effectLst/>
              <a:uLnTx/>
              <a:uFillTx/>
              <a:latin typeface="Calibri Light" panose="020F0302020204030204"/>
              <a:ea typeface="+mn-ea"/>
              <a:cs typeface="+mn-cs"/>
            </a:endParaRPr>
          </a:p>
        </p:txBody>
      </p:sp>
      <p:sp>
        <p:nvSpPr>
          <p:cNvPr id="6" name="TextBox 5">
            <a:extLst>
              <a:ext uri="{FF2B5EF4-FFF2-40B4-BE49-F238E27FC236}">
                <a16:creationId xmlns:a16="http://schemas.microsoft.com/office/drawing/2014/main" id="{194C1BD7-FF25-4C12-86BF-C0C40ECA0B16}"/>
              </a:ext>
            </a:extLst>
          </p:cNvPr>
          <p:cNvSpPr txBox="1"/>
          <p:nvPr/>
        </p:nvSpPr>
        <p:spPr>
          <a:xfrm>
            <a:off x="8742302" y="5984388"/>
            <a:ext cx="3233585" cy="873612"/>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ts val="1000"/>
              </a:spcBef>
              <a:spcAft>
                <a:spcPts val="60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panose="020F0502020204030204"/>
                <a:ea typeface="+mn-ea"/>
                <a:cs typeface="+mn-cs"/>
              </a:rPr>
              <a:t>Source: Children and parents: Media use and attitudes report </a:t>
            </a:r>
          </a:p>
        </p:txBody>
      </p:sp>
      <p:pic>
        <p:nvPicPr>
          <p:cNvPr id="3" name="Picture 2">
            <a:extLst>
              <a:ext uri="{FF2B5EF4-FFF2-40B4-BE49-F238E27FC236}">
                <a16:creationId xmlns:a16="http://schemas.microsoft.com/office/drawing/2014/main" id="{5AD4AB67-40F3-0C8C-B57B-C288CECA149E}"/>
              </a:ext>
            </a:extLst>
          </p:cNvPr>
          <p:cNvPicPr>
            <a:picLocks noChangeAspect="1"/>
          </p:cNvPicPr>
          <p:nvPr/>
        </p:nvPicPr>
        <p:blipFill>
          <a:blip r:embed="rId3"/>
          <a:stretch>
            <a:fillRect/>
          </a:stretch>
        </p:blipFill>
        <p:spPr>
          <a:xfrm>
            <a:off x="1311487" y="1557597"/>
            <a:ext cx="8932757" cy="3372114"/>
          </a:xfrm>
          <a:prstGeom prst="rect">
            <a:avLst/>
          </a:prstGeom>
        </p:spPr>
      </p:pic>
      <p:sp>
        <p:nvSpPr>
          <p:cNvPr id="5" name="Speech Bubble: Oval 4">
            <a:extLst>
              <a:ext uri="{FF2B5EF4-FFF2-40B4-BE49-F238E27FC236}">
                <a16:creationId xmlns:a16="http://schemas.microsoft.com/office/drawing/2014/main" id="{EC462D97-37F0-2C95-607F-013600648EBB}"/>
              </a:ext>
            </a:extLst>
          </p:cNvPr>
          <p:cNvSpPr/>
          <p:nvPr/>
        </p:nvSpPr>
        <p:spPr>
          <a:xfrm>
            <a:off x="3854036" y="4929711"/>
            <a:ext cx="4274820" cy="1575303"/>
          </a:xfrm>
          <a:prstGeom prst="wedgeEllipseCallout">
            <a:avLst>
              <a:gd name="adj1" fmla="val 60313"/>
              <a:gd name="adj2" fmla="val 42570"/>
            </a:avLst>
          </a:prstGeom>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BUT Only 20% of parents report their child telling them about this in the same time frame. </a:t>
            </a:r>
          </a:p>
        </p:txBody>
      </p:sp>
      <p:pic>
        <p:nvPicPr>
          <p:cNvPr id="2" name="Picture 1" descr="A red and black rectangular sign with white text&#10;&#10;Description automatically generated with low confidence">
            <a:extLst>
              <a:ext uri="{FF2B5EF4-FFF2-40B4-BE49-F238E27FC236}">
                <a16:creationId xmlns:a16="http://schemas.microsoft.com/office/drawing/2014/main" id="{ECA8308E-E630-8F48-4528-1AB5EB3441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206705460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861AE7-64B0-9A6B-E8A9-5290016C4A1A}"/>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F76F05B-A00F-620A-46F9-B521EF7DD906}"/>
              </a:ext>
            </a:extLst>
          </p:cNvPr>
          <p:cNvSpPr txBox="1"/>
          <p:nvPr/>
        </p:nvSpPr>
        <p:spPr>
          <a:xfrm>
            <a:off x="513238" y="463588"/>
            <a:ext cx="10409835" cy="461665"/>
          </a:xfrm>
          <a:prstGeom prst="rect">
            <a:avLst/>
          </a:prstGeom>
          <a:noFill/>
        </p:spPr>
        <p:txBody>
          <a:bodyPr wrap="square" rtlCol="0">
            <a:spAutoFit/>
          </a:bodyPr>
          <a:lstStyle/>
          <a:p>
            <a:r>
              <a:rPr lang="en-GB" sz="2400" b="1"/>
              <a:t>What do </a:t>
            </a:r>
            <a:r>
              <a:rPr lang="en-GB" sz="2400" b="1">
                <a:solidFill>
                  <a:srgbClr val="FF0000"/>
                </a:solidFill>
              </a:rPr>
              <a:t>YOUNG PEOPLE </a:t>
            </a:r>
            <a:r>
              <a:rPr lang="en-GB" sz="2400" b="1"/>
              <a:t>do to</a:t>
            </a:r>
            <a:r>
              <a:rPr lang="en-GB" sz="2400" b="1">
                <a:solidFill>
                  <a:srgbClr val="FF0000"/>
                </a:solidFill>
              </a:rPr>
              <a:t> STAY SAFE ONLINE</a:t>
            </a:r>
            <a:r>
              <a:rPr lang="en-GB" sz="2400" b="1"/>
              <a:t>? </a:t>
            </a:r>
          </a:p>
        </p:txBody>
      </p:sp>
      <p:sp>
        <p:nvSpPr>
          <p:cNvPr id="8" name="TextBox 7">
            <a:extLst>
              <a:ext uri="{FF2B5EF4-FFF2-40B4-BE49-F238E27FC236}">
                <a16:creationId xmlns:a16="http://schemas.microsoft.com/office/drawing/2014/main" id="{0D1B0D6F-09FB-85C2-DF06-2F388923389F}"/>
              </a:ext>
            </a:extLst>
          </p:cNvPr>
          <p:cNvSpPr txBox="1"/>
          <p:nvPr/>
        </p:nvSpPr>
        <p:spPr>
          <a:xfrm>
            <a:off x="1637136" y="5761825"/>
            <a:ext cx="10299542" cy="646331"/>
          </a:xfrm>
          <a:prstGeom prst="rect">
            <a:avLst/>
          </a:prstGeom>
          <a:noFill/>
        </p:spPr>
        <p:txBody>
          <a:bodyPr wrap="square">
            <a:spAutoFit/>
          </a:bodyPr>
          <a:lstStyle/>
          <a:p>
            <a:r>
              <a:rPr lang="en-GB" sz="1800" dirty="0"/>
              <a:t>Go to </a:t>
            </a:r>
            <a:r>
              <a:rPr lang="en-GB" sz="1800" dirty="0">
                <a:hlinkClick r:id="rId3"/>
              </a:rPr>
              <a:t>reporting.lgfl.net </a:t>
            </a:r>
            <a:r>
              <a:rPr lang="en-GB" sz="1800" dirty="0"/>
              <a:t>to find out how to remove content from social media and where to report bullying, racial hatred, terrorism, sexual abuse and more</a:t>
            </a:r>
          </a:p>
        </p:txBody>
      </p:sp>
      <p:sp>
        <p:nvSpPr>
          <p:cNvPr id="9" name="TextBox 8">
            <a:extLst>
              <a:ext uri="{FF2B5EF4-FFF2-40B4-BE49-F238E27FC236}">
                <a16:creationId xmlns:a16="http://schemas.microsoft.com/office/drawing/2014/main" id="{1E2B5070-B0F7-995F-90A2-C82C005FCDD9}"/>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7" name="Rectangle 6">
            <a:extLst>
              <a:ext uri="{FF2B5EF4-FFF2-40B4-BE49-F238E27FC236}">
                <a16:creationId xmlns:a16="http://schemas.microsoft.com/office/drawing/2014/main" id="{3DF2620D-ECF9-4220-D657-91F156B11F1C}"/>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B8D1D3C1-7C46-FD5F-B1EC-8D15963161F8}"/>
              </a:ext>
            </a:extLst>
          </p:cNvPr>
          <p:cNvSpPr txBox="1"/>
          <p:nvPr/>
        </p:nvSpPr>
        <p:spPr>
          <a:xfrm>
            <a:off x="2344876" y="4596235"/>
            <a:ext cx="7502248" cy="83099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400" b="1">
                <a:solidFill>
                  <a:srgbClr val="FF0000"/>
                </a:solidFill>
              </a:rPr>
              <a:t>Only 15% had used a reporting or flagging function </a:t>
            </a:r>
          </a:p>
          <a:p>
            <a:r>
              <a:rPr lang="en-GB" sz="2400"/>
              <a:t>(36% were aware of these functions)</a:t>
            </a:r>
          </a:p>
        </p:txBody>
      </p:sp>
      <p:pic>
        <p:nvPicPr>
          <p:cNvPr id="4" name="Picture 3">
            <a:extLst>
              <a:ext uri="{FF2B5EF4-FFF2-40B4-BE49-F238E27FC236}">
                <a16:creationId xmlns:a16="http://schemas.microsoft.com/office/drawing/2014/main" id="{65515758-F480-FEEE-A310-2E5DA27B9169}"/>
              </a:ext>
            </a:extLst>
          </p:cNvPr>
          <p:cNvPicPr>
            <a:picLocks noChangeAspect="1"/>
          </p:cNvPicPr>
          <p:nvPr/>
        </p:nvPicPr>
        <p:blipFill>
          <a:blip r:embed="rId4"/>
          <a:stretch>
            <a:fillRect/>
          </a:stretch>
        </p:blipFill>
        <p:spPr>
          <a:xfrm>
            <a:off x="513604" y="925253"/>
            <a:ext cx="11165158" cy="3219528"/>
          </a:xfrm>
          <a:prstGeom prst="rect">
            <a:avLst/>
          </a:prstGeom>
        </p:spPr>
      </p:pic>
    </p:spTree>
    <p:extLst>
      <p:ext uri="{BB962C8B-B14F-4D97-AF65-F5344CB8AC3E}">
        <p14:creationId xmlns:p14="http://schemas.microsoft.com/office/powerpoint/2010/main" val="56379495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798443-7EB3-4698-9C45-EA843368FDE3}"/>
              </a:ext>
            </a:extLst>
          </p:cNvPr>
          <p:cNvSpPr txBox="1"/>
          <p:nvPr/>
        </p:nvSpPr>
        <p:spPr>
          <a:xfrm>
            <a:off x="1877913" y="644859"/>
            <a:ext cx="7529931" cy="461665"/>
          </a:xfrm>
          <a:prstGeom prst="rect">
            <a:avLst/>
          </a:prstGeom>
          <a:noFill/>
        </p:spPr>
        <p:txBody>
          <a:bodyPr wrap="square" rtlCol="0">
            <a:spAutoFit/>
          </a:bodyPr>
          <a:lstStyle/>
          <a:p>
            <a:r>
              <a:rPr lang="en-GB" sz="2400" b="1"/>
              <a:t>Do </a:t>
            </a:r>
            <a:r>
              <a:rPr lang="en-GB" sz="2400" b="1">
                <a:solidFill>
                  <a:srgbClr val="FF0000"/>
                </a:solidFill>
              </a:rPr>
              <a:t>YOU</a:t>
            </a:r>
            <a:r>
              <a:rPr lang="en-GB" sz="2400" b="1"/>
              <a:t> know </a:t>
            </a:r>
            <a:r>
              <a:rPr lang="en-GB" sz="2400" b="1">
                <a:solidFill>
                  <a:srgbClr val="FF0000"/>
                </a:solidFill>
              </a:rPr>
              <a:t>HOW TO REPORT </a:t>
            </a:r>
            <a:r>
              <a:rPr lang="en-GB" sz="2400" b="1"/>
              <a:t>to apps / sites? </a:t>
            </a:r>
          </a:p>
        </p:txBody>
      </p:sp>
      <p:sp>
        <p:nvSpPr>
          <p:cNvPr id="7" name="Rectangle 6">
            <a:extLst>
              <a:ext uri="{FF2B5EF4-FFF2-40B4-BE49-F238E27FC236}">
                <a16:creationId xmlns:a16="http://schemas.microsoft.com/office/drawing/2014/main" id="{9B809A84-8005-F0CA-0E8C-007661A8942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88448D5-8330-45BC-BDE6-44B12F285B00}"/>
              </a:ext>
            </a:extLst>
          </p:cNvPr>
          <p:cNvSpPr txBox="1"/>
          <p:nvPr/>
        </p:nvSpPr>
        <p:spPr>
          <a:xfrm>
            <a:off x="8168640" y="1235892"/>
            <a:ext cx="3375660" cy="1754326"/>
          </a:xfrm>
          <a:prstGeom prst="rect">
            <a:avLst/>
          </a:prstGeom>
          <a:noFill/>
        </p:spPr>
        <p:txBody>
          <a:bodyPr wrap="square">
            <a:spAutoFit/>
          </a:bodyPr>
          <a:lstStyle/>
          <a:p>
            <a:r>
              <a:rPr lang="en-GB" dirty="0"/>
              <a:t>Internet Matters has helpful guides for social media apps and sites at </a:t>
            </a:r>
            <a:r>
              <a:rPr lang="en-GB" dirty="0">
                <a:hlinkClick r:id="rId3"/>
              </a:rPr>
              <a:t>internetmatters.org/parental-controls/social-media</a:t>
            </a:r>
            <a:endParaRPr lang="en-GB" sz="1800" dirty="0"/>
          </a:p>
          <a:p>
            <a:endParaRPr lang="en-GB" dirty="0"/>
          </a:p>
        </p:txBody>
      </p:sp>
      <p:pic>
        <p:nvPicPr>
          <p:cNvPr id="4" name="Picture 3">
            <a:extLst>
              <a:ext uri="{FF2B5EF4-FFF2-40B4-BE49-F238E27FC236}">
                <a16:creationId xmlns:a16="http://schemas.microsoft.com/office/drawing/2014/main" id="{0BC8B320-EB82-FB38-51B7-7AA9AE8E6614}"/>
              </a:ext>
            </a:extLst>
          </p:cNvPr>
          <p:cNvPicPr>
            <a:picLocks noChangeAspect="1"/>
          </p:cNvPicPr>
          <p:nvPr/>
        </p:nvPicPr>
        <p:blipFill>
          <a:blip r:embed="rId4"/>
          <a:stretch>
            <a:fillRect/>
          </a:stretch>
        </p:blipFill>
        <p:spPr>
          <a:xfrm>
            <a:off x="1913425" y="1486740"/>
            <a:ext cx="5320345" cy="5051590"/>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02583EF4-96B2-1EE5-0837-40DCFE5D11C6}"/>
              </a:ext>
            </a:extLst>
          </p:cNvPr>
          <p:cNvPicPr>
            <a:picLocks noChangeAspect="1"/>
          </p:cNvPicPr>
          <p:nvPr/>
        </p:nvPicPr>
        <p:blipFill>
          <a:blip r:embed="rId5"/>
          <a:stretch>
            <a:fillRect/>
          </a:stretch>
        </p:blipFill>
        <p:spPr>
          <a:xfrm>
            <a:off x="7727754" y="3200957"/>
            <a:ext cx="3816546" cy="3016405"/>
          </a:xfrm>
          <a:prstGeom prst="rect">
            <a:avLst/>
          </a:prstGeom>
        </p:spPr>
      </p:pic>
      <p:pic>
        <p:nvPicPr>
          <p:cNvPr id="3" name="Picture 2" descr="Free speech bubble talking chat illustration">
            <a:extLst>
              <a:ext uri="{FF2B5EF4-FFF2-40B4-BE49-F238E27FC236}">
                <a16:creationId xmlns:a16="http://schemas.microsoft.com/office/drawing/2014/main" id="{8F671BAD-4913-4E39-0782-2B811D0AF8D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3084" y="244157"/>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178257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B809A84-8005-F0CA-0E8C-007661A8942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DF2A6AF9-6B8E-C700-3B5A-A97BEEC5DA07}"/>
              </a:ext>
            </a:extLst>
          </p:cNvPr>
          <p:cNvPicPr>
            <a:picLocks noChangeAspect="1"/>
          </p:cNvPicPr>
          <p:nvPr/>
        </p:nvPicPr>
        <p:blipFill>
          <a:blip r:embed="rId3"/>
          <a:stretch>
            <a:fillRect/>
          </a:stretch>
        </p:blipFill>
        <p:spPr>
          <a:xfrm>
            <a:off x="595024" y="1441601"/>
            <a:ext cx="7036162" cy="4159464"/>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D88448D5-8330-45BC-BDE6-44B12F285B00}"/>
              </a:ext>
            </a:extLst>
          </p:cNvPr>
          <p:cNvSpPr txBox="1"/>
          <p:nvPr/>
        </p:nvSpPr>
        <p:spPr>
          <a:xfrm>
            <a:off x="8355580" y="755739"/>
            <a:ext cx="3375660" cy="1754326"/>
          </a:xfrm>
          <a:prstGeom prst="rect">
            <a:avLst/>
          </a:prstGeom>
          <a:noFill/>
        </p:spPr>
        <p:txBody>
          <a:bodyPr wrap="square">
            <a:spAutoFit/>
          </a:bodyPr>
          <a:lstStyle/>
          <a:p>
            <a:r>
              <a:rPr lang="en-GB" sz="1800"/>
              <a:t>A simple </a:t>
            </a:r>
            <a:r>
              <a:rPr lang="en-GB" sz="1800" b="1"/>
              <a:t>Google search </a:t>
            </a:r>
            <a:r>
              <a:rPr lang="en-GB" sz="1800"/>
              <a:t>with the site name, </a:t>
            </a:r>
            <a:r>
              <a:rPr lang="en-GB" sz="1800" b="1"/>
              <a:t>e.g. ‘reporting in Snapchat’</a:t>
            </a:r>
            <a:r>
              <a:rPr lang="en-GB" sz="1800"/>
              <a:t> will bring up the steps to take and signpost to the reporting page</a:t>
            </a:r>
          </a:p>
          <a:p>
            <a:endParaRPr lang="en-GB"/>
          </a:p>
        </p:txBody>
      </p:sp>
      <p:cxnSp>
        <p:nvCxnSpPr>
          <p:cNvPr id="12" name="Straight Arrow Connector 11">
            <a:extLst>
              <a:ext uri="{FF2B5EF4-FFF2-40B4-BE49-F238E27FC236}">
                <a16:creationId xmlns:a16="http://schemas.microsoft.com/office/drawing/2014/main" id="{31BE5424-1823-F6A4-17B8-01A66BF8A0E5}"/>
              </a:ext>
            </a:extLst>
          </p:cNvPr>
          <p:cNvCxnSpPr>
            <a:cxnSpLocks/>
          </p:cNvCxnSpPr>
          <p:nvPr/>
        </p:nvCxnSpPr>
        <p:spPr>
          <a:xfrm flipH="1">
            <a:off x="2663687" y="1256935"/>
            <a:ext cx="5504953" cy="474515"/>
          </a:xfrm>
          <a:prstGeom prst="straightConnector1">
            <a:avLst/>
          </a:prstGeom>
          <a:ln w="38100">
            <a:solidFill>
              <a:srgbClr val="FF0000"/>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93414818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40B9D-96D4-C03A-F545-0C7EDCC70207}"/>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992CD46-0532-B1A6-BFB8-7C9BEF8899E5}"/>
              </a:ext>
            </a:extLst>
          </p:cNvPr>
          <p:cNvSpPr txBox="1"/>
          <p:nvPr/>
        </p:nvSpPr>
        <p:spPr>
          <a:xfrm>
            <a:off x="203230" y="0"/>
            <a:ext cx="10409835" cy="800219"/>
          </a:xfrm>
          <a:prstGeom prst="rect">
            <a:avLst/>
          </a:prstGeom>
          <a:noFill/>
        </p:spPr>
        <p:txBody>
          <a:bodyPr wrap="square" rtlCol="0">
            <a:spAutoFit/>
          </a:bodyPr>
          <a:lstStyle/>
          <a:p>
            <a:r>
              <a:rPr lang="en-GB" sz="4600" b="1" dirty="0">
                <a:solidFill>
                  <a:srgbClr val="C00000"/>
                </a:solidFill>
                <a:latin typeface="+mj-lt"/>
                <a:ea typeface="+mj-ea"/>
                <a:cs typeface="+mj-cs"/>
              </a:rPr>
              <a:t>Remember!</a:t>
            </a:r>
          </a:p>
        </p:txBody>
      </p:sp>
      <p:sp>
        <p:nvSpPr>
          <p:cNvPr id="7" name="Rectangle 6">
            <a:extLst>
              <a:ext uri="{FF2B5EF4-FFF2-40B4-BE49-F238E27FC236}">
                <a16:creationId xmlns:a16="http://schemas.microsoft.com/office/drawing/2014/main" id="{043CC9C6-6C03-3055-055B-8C66F12C871C}"/>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19457C5C-0277-5AFD-8F80-EE7DE609C836}"/>
              </a:ext>
            </a:extLst>
          </p:cNvPr>
          <p:cNvSpPr/>
          <p:nvPr/>
        </p:nvSpPr>
        <p:spPr>
          <a:xfrm>
            <a:off x="110246" y="5818698"/>
            <a:ext cx="1392877" cy="103930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6" name="Rectangle: Rounded Corners 5">
            <a:extLst>
              <a:ext uri="{FF2B5EF4-FFF2-40B4-BE49-F238E27FC236}">
                <a16:creationId xmlns:a16="http://schemas.microsoft.com/office/drawing/2014/main" id="{1F9CC0DB-B45E-98DA-2D8E-9A97E7B1498D}"/>
              </a:ext>
            </a:extLst>
          </p:cNvPr>
          <p:cNvSpPr/>
          <p:nvPr/>
        </p:nvSpPr>
        <p:spPr>
          <a:xfrm>
            <a:off x="1828801" y="744078"/>
            <a:ext cx="8294100" cy="707626"/>
          </a:xfrm>
          <a:prstGeom prst="roundRect">
            <a:avLst/>
          </a:prstGeom>
          <a:solidFill>
            <a:schemeClr val="accent6">
              <a:lumMod val="20000"/>
              <a:lumOff val="80000"/>
            </a:schemeClr>
          </a:solidFill>
        </p:spPr>
        <p:style>
          <a:lnRef idx="2">
            <a:schemeClr val="accent2"/>
          </a:lnRef>
          <a:fillRef idx="1">
            <a:schemeClr val="lt1"/>
          </a:fillRef>
          <a:effectRef idx="0">
            <a:schemeClr val="accent2"/>
          </a:effectRef>
          <a:fontRef idx="minor">
            <a:schemeClr val="dk1"/>
          </a:fontRef>
        </p:style>
        <p:txBody>
          <a:bodyPr rtlCol="0" anchor="ctr"/>
          <a:lstStyle/>
          <a:p>
            <a:pPr algn="ctr"/>
            <a:r>
              <a:rPr lang="en-GB" sz="2400" b="1" dirty="0"/>
              <a:t>Before signing up to any app/site</a:t>
            </a:r>
          </a:p>
          <a:p>
            <a:pPr algn="ctr"/>
            <a:r>
              <a:rPr lang="en-GB" sz="1800" dirty="0"/>
              <a:t>check that your child meets the minimum age requirement</a:t>
            </a:r>
            <a:endParaRPr lang="en-GB" dirty="0"/>
          </a:p>
        </p:txBody>
      </p:sp>
      <p:sp>
        <p:nvSpPr>
          <p:cNvPr id="9" name="Rectangle: Rounded Corners 8">
            <a:extLst>
              <a:ext uri="{FF2B5EF4-FFF2-40B4-BE49-F238E27FC236}">
                <a16:creationId xmlns:a16="http://schemas.microsoft.com/office/drawing/2014/main" id="{3C9C5676-18F6-DACA-87E2-E1E5B0ACA504}"/>
              </a:ext>
            </a:extLst>
          </p:cNvPr>
          <p:cNvSpPr/>
          <p:nvPr/>
        </p:nvSpPr>
        <p:spPr>
          <a:xfrm>
            <a:off x="1011233" y="1642259"/>
            <a:ext cx="9929236" cy="752110"/>
          </a:xfrm>
          <a:prstGeom prst="roundRect">
            <a:avLst/>
          </a:prstGeom>
          <a:solidFill>
            <a:schemeClr val="accent4">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2400" b="1" dirty="0"/>
              <a:t>Remind your child to be cautious about</a:t>
            </a:r>
            <a:r>
              <a:rPr lang="en-GB" sz="2400" dirty="0"/>
              <a:t> </a:t>
            </a:r>
            <a:r>
              <a:rPr lang="en-GB" sz="2400" b="1" dirty="0"/>
              <a:t>accepting friend requests:</a:t>
            </a:r>
            <a:endParaRPr lang="en-GB" sz="2400" dirty="0"/>
          </a:p>
          <a:p>
            <a:pPr algn="ctr"/>
            <a:r>
              <a:rPr lang="en-GB" sz="1800" dirty="0"/>
              <a:t>a real friend is someone they/you know in real life, not a ‘friend’ they met gaming or in a chat room.</a:t>
            </a:r>
            <a:endParaRPr lang="en-GB" dirty="0"/>
          </a:p>
        </p:txBody>
      </p:sp>
      <p:sp>
        <p:nvSpPr>
          <p:cNvPr id="12" name="Rectangle: Rounded Corners 11">
            <a:extLst>
              <a:ext uri="{FF2B5EF4-FFF2-40B4-BE49-F238E27FC236}">
                <a16:creationId xmlns:a16="http://schemas.microsoft.com/office/drawing/2014/main" id="{6C224ACA-8CD6-B993-8215-E9EEF1CF9AEB}"/>
              </a:ext>
            </a:extLst>
          </p:cNvPr>
          <p:cNvSpPr/>
          <p:nvPr/>
        </p:nvSpPr>
        <p:spPr>
          <a:xfrm>
            <a:off x="806684" y="2563305"/>
            <a:ext cx="10409835" cy="526274"/>
          </a:xfrm>
          <a:prstGeom prst="roundRect">
            <a:avLst/>
          </a:prstGeom>
          <a:solidFill>
            <a:schemeClr val="accent1">
              <a:lumMod val="20000"/>
              <a:lumOff val="80000"/>
            </a:schemeClr>
          </a:solidFill>
        </p:spPr>
        <p:style>
          <a:lnRef idx="2">
            <a:schemeClr val="dk1"/>
          </a:lnRef>
          <a:fillRef idx="1">
            <a:schemeClr val="lt1"/>
          </a:fillRef>
          <a:effectRef idx="0">
            <a:schemeClr val="dk1"/>
          </a:effectRef>
          <a:fontRef idx="minor">
            <a:schemeClr val="dk1"/>
          </a:fontRef>
        </p:style>
        <p:txBody>
          <a:bodyPr rtlCol="0" anchor="ctr"/>
          <a:lstStyle/>
          <a:p>
            <a:pPr algn="ctr">
              <a:spcAft>
                <a:spcPts val="600"/>
              </a:spcAft>
            </a:pPr>
            <a:r>
              <a:rPr lang="en-GB" sz="2400" b="1" dirty="0"/>
              <a:t>Stress the importance of not sharing personal information with online ‘friends’</a:t>
            </a:r>
          </a:p>
        </p:txBody>
      </p:sp>
      <p:sp>
        <p:nvSpPr>
          <p:cNvPr id="15" name="Rectangle: Rounded Corners 14">
            <a:extLst>
              <a:ext uri="{FF2B5EF4-FFF2-40B4-BE49-F238E27FC236}">
                <a16:creationId xmlns:a16="http://schemas.microsoft.com/office/drawing/2014/main" id="{3E08D8DE-8C64-93E3-E5A8-CD5450BAF5CC}"/>
              </a:ext>
            </a:extLst>
          </p:cNvPr>
          <p:cNvSpPr/>
          <p:nvPr/>
        </p:nvSpPr>
        <p:spPr>
          <a:xfrm>
            <a:off x="3494315" y="3255140"/>
            <a:ext cx="4963072" cy="526274"/>
          </a:xfrm>
          <a:prstGeom prst="roundRect">
            <a:avLst/>
          </a:prstGeom>
          <a:solidFill>
            <a:schemeClr val="accent6">
              <a:lumMod val="20000"/>
              <a:lumOff val="80000"/>
            </a:schemeClr>
          </a:solidFill>
        </p:spPr>
        <p:style>
          <a:lnRef idx="2">
            <a:schemeClr val="accent4"/>
          </a:lnRef>
          <a:fillRef idx="1">
            <a:schemeClr val="lt1"/>
          </a:fillRef>
          <a:effectRef idx="0">
            <a:schemeClr val="accent4"/>
          </a:effectRef>
          <a:fontRef idx="minor">
            <a:schemeClr val="dk1"/>
          </a:fontRef>
        </p:style>
        <p:txBody>
          <a:bodyPr rtlCol="0" anchor="ctr"/>
          <a:lstStyle/>
          <a:p>
            <a:pPr algn="ctr">
              <a:spcAft>
                <a:spcPts val="600"/>
              </a:spcAft>
            </a:pPr>
            <a:r>
              <a:rPr lang="en-GB" sz="2400" b="1" dirty="0"/>
              <a:t>Keep</a:t>
            </a:r>
            <a:r>
              <a:rPr lang="en-GB" sz="2400" dirty="0"/>
              <a:t> </a:t>
            </a:r>
            <a:r>
              <a:rPr lang="en-GB" sz="2400" b="1" dirty="0"/>
              <a:t>passwords confidential</a:t>
            </a:r>
          </a:p>
        </p:txBody>
      </p:sp>
      <p:sp>
        <p:nvSpPr>
          <p:cNvPr id="18" name="Rectangle: Rounded Corners 17">
            <a:extLst>
              <a:ext uri="{FF2B5EF4-FFF2-40B4-BE49-F238E27FC236}">
                <a16:creationId xmlns:a16="http://schemas.microsoft.com/office/drawing/2014/main" id="{232D4CEF-A5B6-8B23-60AF-2A8C5CD85C36}"/>
              </a:ext>
            </a:extLst>
          </p:cNvPr>
          <p:cNvSpPr/>
          <p:nvPr/>
        </p:nvSpPr>
        <p:spPr>
          <a:xfrm>
            <a:off x="806684" y="3965922"/>
            <a:ext cx="10338336" cy="724394"/>
          </a:xfrm>
          <a:prstGeom prst="roundRect">
            <a:avLst/>
          </a:prstGeom>
          <a:solidFill>
            <a:schemeClr val="accent1">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spcAft>
                <a:spcPts val="600"/>
              </a:spcAft>
            </a:pPr>
            <a:r>
              <a:rPr lang="en-GB" sz="2400" b="1" dirty="0"/>
              <a:t>Check their privacy settings </a:t>
            </a:r>
          </a:p>
          <a:p>
            <a:pPr algn="ctr">
              <a:spcAft>
                <a:spcPts val="600"/>
              </a:spcAft>
            </a:pPr>
            <a:r>
              <a:rPr lang="en-GB" sz="2000" dirty="0"/>
              <a:t>emphasise the importance of not sharing personal information with strangers</a:t>
            </a:r>
            <a:endParaRPr lang="en-GB" sz="2000" b="1" dirty="0"/>
          </a:p>
        </p:txBody>
      </p:sp>
      <p:sp>
        <p:nvSpPr>
          <p:cNvPr id="19" name="Rectangle: Rounded Corners 18">
            <a:extLst>
              <a:ext uri="{FF2B5EF4-FFF2-40B4-BE49-F238E27FC236}">
                <a16:creationId xmlns:a16="http://schemas.microsoft.com/office/drawing/2014/main" id="{60B8A0A5-6FBD-8C3B-74AC-43CAE135F840}"/>
              </a:ext>
            </a:extLst>
          </p:cNvPr>
          <p:cNvSpPr/>
          <p:nvPr/>
        </p:nvSpPr>
        <p:spPr>
          <a:xfrm>
            <a:off x="1349830" y="4892310"/>
            <a:ext cx="9252042" cy="724394"/>
          </a:xfrm>
          <a:prstGeom prst="roundRect">
            <a:avLst/>
          </a:prstGeom>
          <a:solidFill>
            <a:schemeClr val="bg1">
              <a:lumMod val="95000"/>
            </a:schemeClr>
          </a:solidFill>
        </p:spPr>
        <p:style>
          <a:lnRef idx="2">
            <a:schemeClr val="accent2"/>
          </a:lnRef>
          <a:fillRef idx="1">
            <a:schemeClr val="lt1"/>
          </a:fillRef>
          <a:effectRef idx="0">
            <a:schemeClr val="accent2"/>
          </a:effectRef>
          <a:fontRef idx="minor">
            <a:schemeClr val="dk1"/>
          </a:fontRef>
        </p:style>
        <p:txBody>
          <a:bodyPr rtlCol="0" anchor="ctr"/>
          <a:lstStyle/>
          <a:p>
            <a:pPr algn="ctr">
              <a:spcAft>
                <a:spcPts val="600"/>
              </a:spcAft>
            </a:pPr>
            <a:r>
              <a:rPr lang="en-GB" sz="2400" b="1" dirty="0"/>
              <a:t>Report any content </a:t>
            </a:r>
          </a:p>
          <a:p>
            <a:pPr algn="ctr">
              <a:spcAft>
                <a:spcPts val="600"/>
              </a:spcAft>
            </a:pPr>
            <a:r>
              <a:rPr lang="en-GB" sz="1800" dirty="0"/>
              <a:t>e.g. a post, image or harmful, misleading or damaging comment</a:t>
            </a:r>
          </a:p>
        </p:txBody>
      </p:sp>
      <p:sp>
        <p:nvSpPr>
          <p:cNvPr id="20" name="Rectangle: Rounded Corners 19">
            <a:extLst>
              <a:ext uri="{FF2B5EF4-FFF2-40B4-BE49-F238E27FC236}">
                <a16:creationId xmlns:a16="http://schemas.microsoft.com/office/drawing/2014/main" id="{B4858EF2-0D22-3CF9-F38A-CFEDD445FEAE}"/>
              </a:ext>
            </a:extLst>
          </p:cNvPr>
          <p:cNvSpPr/>
          <p:nvPr/>
        </p:nvSpPr>
        <p:spPr>
          <a:xfrm>
            <a:off x="2068288" y="5809863"/>
            <a:ext cx="7815126" cy="724394"/>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spcAft>
                <a:spcPts val="600"/>
              </a:spcAft>
            </a:pPr>
            <a:r>
              <a:rPr lang="en-GB" sz="2400" b="1" dirty="0">
                <a:solidFill>
                  <a:srgbClr val="FF0000"/>
                </a:solidFill>
              </a:rPr>
              <a:t>Reporting doesn't guarantee immediate removal </a:t>
            </a:r>
            <a:endParaRPr lang="en-GB" sz="1800" b="1" dirty="0">
              <a:solidFill>
                <a:srgbClr val="FF0000"/>
              </a:solidFill>
            </a:endParaRPr>
          </a:p>
          <a:p>
            <a:pPr algn="ctr">
              <a:spcAft>
                <a:spcPts val="600"/>
              </a:spcAft>
            </a:pPr>
            <a:r>
              <a:rPr lang="en-GB" sz="1800" dirty="0"/>
              <a:t>platforms assess reported content based on their rules and policies</a:t>
            </a:r>
          </a:p>
        </p:txBody>
      </p:sp>
      <p:pic>
        <p:nvPicPr>
          <p:cNvPr id="16" name="Picture 15" descr="Free dialog tip advice illustration">
            <a:extLst>
              <a:ext uri="{FF2B5EF4-FFF2-40B4-BE49-F238E27FC236}">
                <a16:creationId xmlns:a16="http://schemas.microsoft.com/office/drawing/2014/main" id="{DBDF805B-178B-637D-C164-7038D5F1540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378" r="10549" b="-2"/>
          <a:stretch/>
        </p:blipFill>
        <p:spPr bwMode="auto">
          <a:xfrm>
            <a:off x="10432902" y="117179"/>
            <a:ext cx="1495734" cy="1278384"/>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16146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1"/>
          <p:cNvSpPr/>
          <p:nvPr/>
        </p:nvSpPr>
        <p:spPr>
          <a:xfrm>
            <a:off x="0" y="0"/>
            <a:ext cx="12192000" cy="6222400"/>
          </a:xfrm>
          <a:prstGeom prst="rect">
            <a:avLst/>
          </a:prstGeom>
          <a:solidFill>
            <a:srgbClr val="E6BEE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pic>
        <p:nvPicPr>
          <p:cNvPr id="137" name="Google Shape;137;p21"/>
          <p:cNvPicPr preferRelativeResize="0"/>
          <p:nvPr/>
        </p:nvPicPr>
        <p:blipFill rotWithShape="1">
          <a:blip r:embed="rId3">
            <a:alphaModFix/>
          </a:blip>
          <a:srcRect/>
          <a:stretch/>
        </p:blipFill>
        <p:spPr>
          <a:xfrm>
            <a:off x="2696401" y="995434"/>
            <a:ext cx="568300" cy="568300"/>
          </a:xfrm>
          <a:prstGeom prst="rect">
            <a:avLst/>
          </a:prstGeom>
          <a:noFill/>
          <a:ln>
            <a:noFill/>
          </a:ln>
        </p:spPr>
      </p:pic>
      <p:pic>
        <p:nvPicPr>
          <p:cNvPr id="138" name="Google Shape;138;p21"/>
          <p:cNvPicPr preferRelativeResize="0"/>
          <p:nvPr/>
        </p:nvPicPr>
        <p:blipFill rotWithShape="1">
          <a:blip r:embed="rId3">
            <a:alphaModFix/>
          </a:blip>
          <a:srcRect/>
          <a:stretch/>
        </p:blipFill>
        <p:spPr>
          <a:xfrm>
            <a:off x="2696401" y="2208734"/>
            <a:ext cx="568300" cy="568300"/>
          </a:xfrm>
          <a:prstGeom prst="rect">
            <a:avLst/>
          </a:prstGeom>
          <a:noFill/>
          <a:ln>
            <a:noFill/>
          </a:ln>
        </p:spPr>
      </p:pic>
      <p:pic>
        <p:nvPicPr>
          <p:cNvPr id="139" name="Google Shape;139;p21"/>
          <p:cNvPicPr preferRelativeResize="0"/>
          <p:nvPr/>
        </p:nvPicPr>
        <p:blipFill rotWithShape="1">
          <a:blip r:embed="rId3">
            <a:alphaModFix/>
          </a:blip>
          <a:srcRect/>
          <a:stretch/>
        </p:blipFill>
        <p:spPr>
          <a:xfrm>
            <a:off x="2696401" y="3422034"/>
            <a:ext cx="568300" cy="568300"/>
          </a:xfrm>
          <a:prstGeom prst="rect">
            <a:avLst/>
          </a:prstGeom>
          <a:noFill/>
          <a:ln>
            <a:noFill/>
          </a:ln>
        </p:spPr>
      </p:pic>
      <p:pic>
        <p:nvPicPr>
          <p:cNvPr id="140" name="Google Shape;140;p21"/>
          <p:cNvPicPr preferRelativeResize="0"/>
          <p:nvPr/>
        </p:nvPicPr>
        <p:blipFill rotWithShape="1">
          <a:blip r:embed="rId3">
            <a:alphaModFix/>
          </a:blip>
          <a:srcRect/>
          <a:stretch/>
        </p:blipFill>
        <p:spPr>
          <a:xfrm>
            <a:off x="2696401" y="4635334"/>
            <a:ext cx="568300" cy="568300"/>
          </a:xfrm>
          <a:prstGeom prst="rect">
            <a:avLst/>
          </a:prstGeom>
          <a:noFill/>
          <a:ln>
            <a:noFill/>
          </a:ln>
        </p:spPr>
      </p:pic>
      <p:sp>
        <p:nvSpPr>
          <p:cNvPr id="141" name="Google Shape;141;p21"/>
          <p:cNvSpPr txBox="1"/>
          <p:nvPr/>
        </p:nvSpPr>
        <p:spPr>
          <a:xfrm>
            <a:off x="3498633" y="827967"/>
            <a:ext cx="6178800" cy="473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 sz="4000" u="sng" kern="0">
                <a:solidFill>
                  <a:srgbClr val="000000"/>
                </a:solidFill>
                <a:latin typeface="Rubik"/>
                <a:ea typeface="Rubik"/>
                <a:cs typeface="Rubik"/>
                <a:sym typeface="Rubik"/>
              </a:rPr>
              <a:t>S</a:t>
            </a:r>
            <a:r>
              <a:rPr lang="en" sz="4000" kern="0">
                <a:solidFill>
                  <a:srgbClr val="000000"/>
                </a:solidFill>
                <a:latin typeface="Rubik"/>
                <a:ea typeface="Rubik"/>
                <a:cs typeface="Rubik"/>
                <a:sym typeface="Rubik"/>
              </a:rPr>
              <a:t>tep away.</a:t>
            </a:r>
            <a:endParaRPr sz="4000" kern="0">
              <a:solidFill>
                <a:srgbClr val="000000"/>
              </a:solidFill>
              <a:latin typeface="Rubik"/>
              <a:ea typeface="Rubik"/>
              <a:cs typeface="Rubik"/>
              <a:sym typeface="Rubik"/>
            </a:endParaRPr>
          </a:p>
          <a:p>
            <a:pPr defTabSz="1219170">
              <a:buClr>
                <a:srgbClr val="000000"/>
              </a:buClr>
            </a:pPr>
            <a:endParaRPr sz="4000" kern="0">
              <a:solidFill>
                <a:srgbClr val="000000"/>
              </a:solidFill>
              <a:latin typeface="Rubik"/>
              <a:ea typeface="Rubik"/>
              <a:cs typeface="Rubik"/>
              <a:sym typeface="Rubik"/>
            </a:endParaRPr>
          </a:p>
          <a:p>
            <a:pPr defTabSz="1219170">
              <a:buClr>
                <a:srgbClr val="000000"/>
              </a:buClr>
            </a:pPr>
            <a:r>
              <a:rPr lang="en" sz="4000" u="sng" kern="0">
                <a:solidFill>
                  <a:srgbClr val="000000"/>
                </a:solidFill>
                <a:latin typeface="Rubik"/>
                <a:ea typeface="Rubik"/>
                <a:cs typeface="Rubik"/>
                <a:sym typeface="Rubik"/>
              </a:rPr>
              <a:t>T</a:t>
            </a:r>
            <a:r>
              <a:rPr lang="en" sz="4000" kern="0">
                <a:solidFill>
                  <a:srgbClr val="000000"/>
                </a:solidFill>
                <a:latin typeface="Rubik"/>
                <a:ea typeface="Rubik"/>
                <a:cs typeface="Rubik"/>
                <a:sym typeface="Rubik"/>
              </a:rPr>
              <a:t>ell a trusted adult.</a:t>
            </a:r>
            <a:endParaRPr sz="4000" kern="0">
              <a:solidFill>
                <a:srgbClr val="000000"/>
              </a:solidFill>
              <a:latin typeface="Rubik"/>
              <a:ea typeface="Rubik"/>
              <a:cs typeface="Rubik"/>
              <a:sym typeface="Rubik"/>
            </a:endParaRPr>
          </a:p>
          <a:p>
            <a:pPr defTabSz="1219170">
              <a:buClr>
                <a:srgbClr val="000000"/>
              </a:buClr>
            </a:pPr>
            <a:endParaRPr sz="4000" kern="0">
              <a:solidFill>
                <a:srgbClr val="000000"/>
              </a:solidFill>
              <a:latin typeface="Rubik"/>
              <a:ea typeface="Rubik"/>
              <a:cs typeface="Rubik"/>
              <a:sym typeface="Rubik"/>
            </a:endParaRPr>
          </a:p>
          <a:p>
            <a:pPr defTabSz="1219170">
              <a:buClr>
                <a:srgbClr val="000000"/>
              </a:buClr>
            </a:pPr>
            <a:r>
              <a:rPr lang="en" sz="4000" u="sng" kern="0">
                <a:solidFill>
                  <a:srgbClr val="000000"/>
                </a:solidFill>
                <a:latin typeface="Rubik"/>
                <a:ea typeface="Rubik"/>
                <a:cs typeface="Rubik"/>
                <a:sym typeface="Rubik"/>
              </a:rPr>
              <a:t>O</a:t>
            </a:r>
            <a:r>
              <a:rPr lang="en" sz="4000" kern="0">
                <a:solidFill>
                  <a:srgbClr val="000000"/>
                </a:solidFill>
                <a:latin typeface="Rubik"/>
                <a:ea typeface="Rubik"/>
                <a:cs typeface="Rubik"/>
                <a:sym typeface="Rubik"/>
              </a:rPr>
              <a:t>K sites first.</a:t>
            </a:r>
            <a:endParaRPr sz="4000" kern="0">
              <a:solidFill>
                <a:srgbClr val="000000"/>
              </a:solidFill>
              <a:latin typeface="Rubik"/>
              <a:ea typeface="Rubik"/>
              <a:cs typeface="Rubik"/>
              <a:sym typeface="Rubik"/>
            </a:endParaRPr>
          </a:p>
          <a:p>
            <a:pPr defTabSz="1219170">
              <a:buClr>
                <a:srgbClr val="000000"/>
              </a:buClr>
            </a:pPr>
            <a:endParaRPr sz="4000" kern="0">
              <a:solidFill>
                <a:srgbClr val="000000"/>
              </a:solidFill>
              <a:latin typeface="Rubik"/>
              <a:ea typeface="Rubik"/>
              <a:cs typeface="Rubik"/>
              <a:sym typeface="Rubik"/>
            </a:endParaRPr>
          </a:p>
          <a:p>
            <a:pPr defTabSz="1219170">
              <a:buClr>
                <a:srgbClr val="000000"/>
              </a:buClr>
            </a:pPr>
            <a:r>
              <a:rPr lang="en" sz="4000" u="sng" kern="0">
                <a:solidFill>
                  <a:srgbClr val="000000"/>
                </a:solidFill>
                <a:latin typeface="Rubik"/>
                <a:ea typeface="Rubik"/>
                <a:cs typeface="Rubik"/>
                <a:sym typeface="Rubik"/>
              </a:rPr>
              <a:t>P</a:t>
            </a:r>
            <a:r>
              <a:rPr lang="en" sz="4000" kern="0">
                <a:solidFill>
                  <a:srgbClr val="000000"/>
                </a:solidFill>
                <a:latin typeface="Rubik"/>
                <a:ea typeface="Rubik"/>
                <a:cs typeface="Rubik"/>
                <a:sym typeface="Rubik"/>
              </a:rPr>
              <a:t>ause and think online.</a:t>
            </a:r>
            <a:endParaRPr sz="4000" kern="0">
              <a:solidFill>
                <a:srgbClr val="000000"/>
              </a:solidFill>
              <a:latin typeface="Rubik"/>
              <a:ea typeface="Rubik"/>
              <a:cs typeface="Rubik"/>
              <a:sym typeface="Rubik"/>
            </a:endParaRPr>
          </a:p>
        </p:txBody>
      </p:sp>
      <p:sp>
        <p:nvSpPr>
          <p:cNvPr id="142" name="Google Shape;142;p21"/>
          <p:cNvSpPr txBox="1"/>
          <p:nvPr/>
        </p:nvSpPr>
        <p:spPr>
          <a:xfrm>
            <a:off x="770067" y="261533"/>
            <a:ext cx="4852800" cy="43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 sz="1600" kern="0">
                <a:solidFill>
                  <a:srgbClr val="000000"/>
                </a:solidFill>
                <a:latin typeface="Rubik"/>
                <a:ea typeface="Rubik"/>
                <a:cs typeface="Rubik"/>
                <a:sym typeface="Rubik"/>
              </a:rPr>
              <a:t>REVIEW</a:t>
            </a:r>
            <a:endParaRPr sz="1600" kern="0">
              <a:solidFill>
                <a:srgbClr val="000000"/>
              </a:solidFill>
              <a:latin typeface="Rubik"/>
              <a:ea typeface="Rubik"/>
              <a:cs typeface="Rubik"/>
              <a:sym typeface="Rubik"/>
            </a:endParaRPr>
          </a:p>
        </p:txBody>
      </p:sp>
      <p:pic>
        <p:nvPicPr>
          <p:cNvPr id="143" name="Google Shape;143;p21"/>
          <p:cNvPicPr preferRelativeResize="0"/>
          <p:nvPr/>
        </p:nvPicPr>
        <p:blipFill>
          <a:blip r:embed="rId4">
            <a:alphaModFix/>
          </a:blip>
          <a:stretch>
            <a:fillRect/>
          </a:stretch>
        </p:blipFill>
        <p:spPr>
          <a:xfrm>
            <a:off x="261133" y="254267"/>
            <a:ext cx="471200" cy="471200"/>
          </a:xfrm>
          <a:prstGeom prst="rect">
            <a:avLst/>
          </a:prstGeom>
          <a:noFill/>
          <a:ln>
            <a:noFill/>
          </a:ln>
        </p:spPr>
      </p:pic>
      <p:pic>
        <p:nvPicPr>
          <p:cNvPr id="144" name="Google Shape;144;p21"/>
          <p:cNvPicPr preferRelativeResize="0"/>
          <p:nvPr/>
        </p:nvPicPr>
        <p:blipFill>
          <a:blip r:embed="rId5">
            <a:alphaModFix/>
          </a:blip>
          <a:stretch>
            <a:fillRect/>
          </a:stretch>
        </p:blipFill>
        <p:spPr>
          <a:xfrm>
            <a:off x="8949625" y="2422234"/>
            <a:ext cx="2504275" cy="2800365"/>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798443-7EB3-4698-9C45-EA843368FDE3}"/>
              </a:ext>
            </a:extLst>
          </p:cNvPr>
          <p:cNvSpPr txBox="1"/>
          <p:nvPr/>
        </p:nvSpPr>
        <p:spPr>
          <a:xfrm>
            <a:off x="381158" y="333029"/>
            <a:ext cx="11600635" cy="584775"/>
          </a:xfrm>
          <a:prstGeom prst="rect">
            <a:avLst/>
          </a:prstGeom>
          <a:noFill/>
        </p:spPr>
        <p:txBody>
          <a:bodyPr wrap="square" rtlCol="0">
            <a:spAutoFit/>
          </a:bodyPr>
          <a:lstStyle/>
          <a:p>
            <a:r>
              <a:rPr lang="en-GB" sz="3200" b="1">
                <a:ea typeface="+mj-ea"/>
                <a:cs typeface="+mj-cs"/>
              </a:rPr>
              <a:t>UK Reporting Helplines and Services for Children and Young People</a:t>
            </a:r>
            <a:endParaRPr lang="en-GB" sz="3200" b="1">
              <a:highlight>
                <a:srgbClr val="FFFF00"/>
              </a:highlight>
              <a:ea typeface="+mj-ea"/>
              <a:cs typeface="+mj-cs"/>
            </a:endParaRPr>
          </a:p>
        </p:txBody>
      </p:sp>
      <p:grpSp>
        <p:nvGrpSpPr>
          <p:cNvPr id="4" name="Group 3">
            <a:extLst>
              <a:ext uri="{FF2B5EF4-FFF2-40B4-BE49-F238E27FC236}">
                <a16:creationId xmlns:a16="http://schemas.microsoft.com/office/drawing/2014/main" id="{9C83514F-0306-57BD-B57B-7BF3A24C3472}"/>
              </a:ext>
            </a:extLst>
          </p:cNvPr>
          <p:cNvGrpSpPr/>
          <p:nvPr/>
        </p:nvGrpSpPr>
        <p:grpSpPr>
          <a:xfrm>
            <a:off x="3470983" y="1299047"/>
            <a:ext cx="8198185" cy="4782803"/>
            <a:chOff x="558420" y="1617997"/>
            <a:chExt cx="8198185" cy="4782803"/>
          </a:xfrm>
        </p:grpSpPr>
        <p:grpSp>
          <p:nvGrpSpPr>
            <p:cNvPr id="5" name="Group 4">
              <a:extLst>
                <a:ext uri="{FF2B5EF4-FFF2-40B4-BE49-F238E27FC236}">
                  <a16:creationId xmlns:a16="http://schemas.microsoft.com/office/drawing/2014/main" id="{987E8AF9-EB19-9A5A-7C6B-C9DD93C5CA34}"/>
                </a:ext>
              </a:extLst>
            </p:cNvPr>
            <p:cNvGrpSpPr/>
            <p:nvPr/>
          </p:nvGrpSpPr>
          <p:grpSpPr>
            <a:xfrm>
              <a:off x="558420" y="1617997"/>
              <a:ext cx="8198185" cy="4782803"/>
              <a:chOff x="470599" y="1941846"/>
              <a:chExt cx="6148639" cy="4519913"/>
            </a:xfrm>
            <a:solidFill>
              <a:schemeClr val="accent3">
                <a:lumMod val="20000"/>
                <a:lumOff val="80000"/>
              </a:schemeClr>
            </a:solidFill>
          </p:grpSpPr>
          <p:sp>
            <p:nvSpPr>
              <p:cNvPr id="12" name="Rounded Rectangle 5">
                <a:extLst>
                  <a:ext uri="{FF2B5EF4-FFF2-40B4-BE49-F238E27FC236}">
                    <a16:creationId xmlns:a16="http://schemas.microsoft.com/office/drawing/2014/main" id="{E426BA4D-96E6-85E4-00D8-38D49E0B08FC}"/>
                  </a:ext>
                </a:extLst>
              </p:cNvPr>
              <p:cNvSpPr/>
              <p:nvPr userDrawn="1"/>
            </p:nvSpPr>
            <p:spPr>
              <a:xfrm>
                <a:off x="4638737" y="1941847"/>
                <a:ext cx="1980501" cy="4519912"/>
              </a:xfrm>
              <a:prstGeom prst="roundRect">
                <a:avLst>
                  <a:gd name="adj" fmla="val 17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620000" rIns="144000" rtlCol="0" anchor="t"/>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rPr>
                  <a:t>ChildLine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rPr>
                  <a:t>A free, private and confidential service where CYP can talk about anything to a trained counsellor, online or on the phone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13" name="Rounded Rectangle 8">
                <a:extLst>
                  <a:ext uri="{FF2B5EF4-FFF2-40B4-BE49-F238E27FC236}">
                    <a16:creationId xmlns:a16="http://schemas.microsoft.com/office/drawing/2014/main" id="{339160AD-D1E8-D4A1-3522-A234ECEC6CCF}"/>
                  </a:ext>
                </a:extLst>
              </p:cNvPr>
              <p:cNvSpPr/>
              <p:nvPr userDrawn="1"/>
            </p:nvSpPr>
            <p:spPr>
              <a:xfrm>
                <a:off x="2554668" y="1941847"/>
                <a:ext cx="1980501" cy="4519912"/>
              </a:xfrm>
              <a:prstGeom prst="roundRect">
                <a:avLst>
                  <a:gd name="adj" fmla="val 17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620000" rIns="144000" rtlCol="0" anchor="t"/>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rPr>
                  <a:t>Report Remove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rPr>
                  <a:t>A free tool that allows children to report nude or sexual images and videos of themselves that they think might have been shared online</a:t>
                </a:r>
              </a:p>
            </p:txBody>
          </p:sp>
          <p:sp>
            <p:nvSpPr>
              <p:cNvPr id="15" name="Rounded Rectangle 14">
                <a:extLst>
                  <a:ext uri="{FF2B5EF4-FFF2-40B4-BE49-F238E27FC236}">
                    <a16:creationId xmlns:a16="http://schemas.microsoft.com/office/drawing/2014/main" id="{360ADB3D-78A6-77D8-BB76-C48817FF5998}"/>
                  </a:ext>
                </a:extLst>
              </p:cNvPr>
              <p:cNvSpPr/>
              <p:nvPr userDrawn="1"/>
            </p:nvSpPr>
            <p:spPr>
              <a:xfrm>
                <a:off x="470599" y="1941846"/>
                <a:ext cx="1980501" cy="4519913"/>
              </a:xfrm>
              <a:prstGeom prst="roundRect">
                <a:avLst>
                  <a:gd name="adj" fmla="val 17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620000" rIns="144000" rtlCol="0" anchor="t"/>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rPr>
                  <a:t>NCA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rPr>
                  <a:t>Young people can report concerns about child sexual abuse and exploitation to NCA</a:t>
                </a:r>
                <a:endParaRPr kumimoji="0" lang="en-GB" sz="2400" b="0" i="0" u="none" strike="noStrike" kern="1200" cap="none" spc="0" normalizeH="0" baseline="0" noProof="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grpSp>
        <p:pic>
          <p:nvPicPr>
            <p:cNvPr id="6" name="Picture 5">
              <a:extLst>
                <a:ext uri="{FF2B5EF4-FFF2-40B4-BE49-F238E27FC236}">
                  <a16:creationId xmlns:a16="http://schemas.microsoft.com/office/drawing/2014/main" id="{95DA1C63-E9AF-7913-A502-6266C7244B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072" y="1900145"/>
              <a:ext cx="2007451" cy="902446"/>
            </a:xfrm>
            <a:prstGeom prst="rect">
              <a:avLst/>
            </a:prstGeom>
          </p:spPr>
        </p:pic>
        <p:pic>
          <p:nvPicPr>
            <p:cNvPr id="9" name="Picture 2">
              <a:extLst>
                <a:ext uri="{FF2B5EF4-FFF2-40B4-BE49-F238E27FC236}">
                  <a16:creationId xmlns:a16="http://schemas.microsoft.com/office/drawing/2014/main" id="{E9765890-16CC-AEF0-4A9E-7C3BF54E4F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1816" y="1770236"/>
              <a:ext cx="2151393" cy="143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a:extLst>
                <a:ext uri="{FF2B5EF4-FFF2-40B4-BE49-F238E27FC236}">
                  <a16:creationId xmlns:a16="http://schemas.microsoft.com/office/drawing/2014/main" id="{F6EDA087-6A71-F3E7-92CA-DD260524D3C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43317" y="1845272"/>
              <a:ext cx="2385908" cy="1012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7" name="TextBox 16">
            <a:extLst>
              <a:ext uri="{FF2B5EF4-FFF2-40B4-BE49-F238E27FC236}">
                <a16:creationId xmlns:a16="http://schemas.microsoft.com/office/drawing/2014/main" id="{10C0BE46-47C1-ECFD-C194-C9E4B2B7D374}"/>
              </a:ext>
            </a:extLst>
          </p:cNvPr>
          <p:cNvSpPr txBox="1"/>
          <p:nvPr/>
        </p:nvSpPr>
        <p:spPr>
          <a:xfrm>
            <a:off x="7780284" y="6171026"/>
            <a:ext cx="4102186" cy="369332"/>
          </a:xfrm>
          <a:prstGeom prst="rect">
            <a:avLst/>
          </a:prstGeom>
          <a:noFill/>
        </p:spPr>
        <p:txBody>
          <a:bodyPr wrap="square">
            <a:spAutoFit/>
          </a:bodyPr>
          <a:lstStyle/>
          <a:p>
            <a:r>
              <a:rPr lang="en-GB" sz="1800"/>
              <a:t>Go to </a:t>
            </a:r>
            <a:r>
              <a:rPr lang="en-GB" sz="1800">
                <a:hlinkClick r:id="rId6"/>
              </a:rPr>
              <a:t>reporting.lgfl.net </a:t>
            </a:r>
            <a:r>
              <a:rPr lang="en-GB" sz="1800"/>
              <a:t>to find out more</a:t>
            </a:r>
          </a:p>
        </p:txBody>
      </p:sp>
      <p:sp>
        <p:nvSpPr>
          <p:cNvPr id="7" name="TextBox 6">
            <a:extLst>
              <a:ext uri="{FF2B5EF4-FFF2-40B4-BE49-F238E27FC236}">
                <a16:creationId xmlns:a16="http://schemas.microsoft.com/office/drawing/2014/main" id="{4BB686EC-7862-B89F-6C3B-E46CC7166DFB}"/>
              </a:ext>
            </a:extLst>
          </p:cNvPr>
          <p:cNvSpPr txBox="1"/>
          <p:nvPr/>
        </p:nvSpPr>
        <p:spPr>
          <a:xfrm>
            <a:off x="381158" y="1763176"/>
            <a:ext cx="2511814" cy="156966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400">
                <a:solidFill>
                  <a:srgbClr val="C00000"/>
                </a:solidFill>
              </a:rPr>
              <a:t>Call 101 or 999 if there is an immediate risk of harm to your child</a:t>
            </a:r>
          </a:p>
        </p:txBody>
      </p:sp>
      <p:pic>
        <p:nvPicPr>
          <p:cNvPr id="11" name="Picture 10">
            <a:extLst>
              <a:ext uri="{FF2B5EF4-FFF2-40B4-BE49-F238E27FC236}">
                <a16:creationId xmlns:a16="http://schemas.microsoft.com/office/drawing/2014/main" id="{3E82F835-7C7F-E92D-C3B0-2B99C499F9A6}"/>
              </a:ext>
            </a:extLst>
          </p:cNvPr>
          <p:cNvPicPr>
            <a:picLocks noChangeAspect="1"/>
          </p:cNvPicPr>
          <p:nvPr/>
        </p:nvPicPr>
        <p:blipFill>
          <a:blip r:embed="rId7"/>
          <a:stretch>
            <a:fillRect/>
          </a:stretch>
        </p:blipFill>
        <p:spPr>
          <a:xfrm>
            <a:off x="381158" y="3799028"/>
            <a:ext cx="2533780" cy="1606633"/>
          </a:xfrm>
          <a:prstGeom prst="rect">
            <a:avLst/>
          </a:prstGeom>
        </p:spPr>
      </p:pic>
    </p:spTree>
    <p:extLst>
      <p:ext uri="{BB962C8B-B14F-4D97-AF65-F5344CB8AC3E}">
        <p14:creationId xmlns:p14="http://schemas.microsoft.com/office/powerpoint/2010/main" val="201385308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RESOURCES AND SUPPORT</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22B33F9D-0686-3338-4791-EA34B6B9DD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8313" y="5832090"/>
            <a:ext cx="1290918" cy="923613"/>
          </a:xfrm>
          <a:prstGeom prst="rect">
            <a:avLst/>
          </a:prstGeom>
        </p:spPr>
      </p:pic>
    </p:spTree>
    <p:extLst>
      <p:ext uri="{BB962C8B-B14F-4D97-AF65-F5344CB8AC3E}">
        <p14:creationId xmlns:p14="http://schemas.microsoft.com/office/powerpoint/2010/main" val="72934070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656761F-256D-47D6-9549-579636AA6AE6}"/>
              </a:ext>
            </a:extLst>
          </p:cNvPr>
          <p:cNvSpPr/>
          <p:nvPr/>
        </p:nvSpPr>
        <p:spPr>
          <a:xfrm>
            <a:off x="10128202" y="258266"/>
            <a:ext cx="1904691" cy="2436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5EEA3775-19A9-42FB-A058-97673AD4CD32}"/>
              </a:ext>
            </a:extLst>
          </p:cNvPr>
          <p:cNvSpPr txBox="1"/>
          <p:nvPr/>
        </p:nvSpPr>
        <p:spPr>
          <a:xfrm>
            <a:off x="64624" y="1193073"/>
            <a:ext cx="2551256" cy="3939540"/>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000" dirty="0">
                <a:ea typeface="+mj-ea"/>
                <a:cs typeface="+mj-cs"/>
              </a:rPr>
              <a:t>Manage </a:t>
            </a:r>
            <a:r>
              <a:rPr lang="en-US" sz="2000" b="1" dirty="0">
                <a:ea typeface="+mj-ea"/>
                <a:cs typeface="+mj-cs"/>
              </a:rPr>
              <a:t>screen time </a:t>
            </a:r>
          </a:p>
          <a:p>
            <a:pPr marL="285750" indent="-285750">
              <a:spcAft>
                <a:spcPts val="1200"/>
              </a:spcAft>
              <a:buFont typeface="Arial" panose="020B0604020202020204" pitchFamily="34" charset="0"/>
              <a:buChar char="•"/>
            </a:pPr>
            <a:r>
              <a:rPr lang="en-US" sz="2000" dirty="0">
                <a:ea typeface="+mj-ea"/>
                <a:cs typeface="+mj-cs"/>
              </a:rPr>
              <a:t>Set controls</a:t>
            </a:r>
            <a:r>
              <a:rPr lang="en-US" sz="2000" b="1" dirty="0">
                <a:ea typeface="+mj-ea"/>
                <a:cs typeface="+mj-cs"/>
              </a:rPr>
              <a:t> and settings</a:t>
            </a:r>
          </a:p>
          <a:p>
            <a:pPr marL="285750" indent="-285750">
              <a:spcAft>
                <a:spcPts val="1200"/>
              </a:spcAft>
              <a:buFont typeface="Arial" panose="020B0604020202020204" pitchFamily="34" charset="0"/>
              <a:buChar char="•"/>
            </a:pPr>
            <a:r>
              <a:rPr lang="en-US" sz="2000" dirty="0">
                <a:ea typeface="+mj-ea"/>
                <a:cs typeface="+mj-cs"/>
              </a:rPr>
              <a:t>Understand </a:t>
            </a:r>
            <a:r>
              <a:rPr lang="en-US" sz="2000" b="1" dirty="0">
                <a:ea typeface="+mj-ea"/>
                <a:cs typeface="+mj-cs"/>
              </a:rPr>
              <a:t>apps and games</a:t>
            </a:r>
          </a:p>
          <a:p>
            <a:pPr marL="285750" indent="-285750">
              <a:spcAft>
                <a:spcPts val="1200"/>
              </a:spcAft>
              <a:buFont typeface="Arial" panose="020B0604020202020204" pitchFamily="34" charset="0"/>
              <a:buChar char="•"/>
            </a:pPr>
            <a:r>
              <a:rPr lang="en-US" sz="2000" dirty="0">
                <a:ea typeface="+mj-ea"/>
                <a:cs typeface="+mj-cs"/>
              </a:rPr>
              <a:t>Talk to children about </a:t>
            </a:r>
            <a:r>
              <a:rPr lang="en-US" sz="2000" b="1" dirty="0">
                <a:ea typeface="+mj-ea"/>
                <a:cs typeface="+mj-cs"/>
              </a:rPr>
              <a:t>risk</a:t>
            </a:r>
            <a:r>
              <a:rPr lang="en-US" sz="2000" dirty="0">
                <a:ea typeface="+mj-ea"/>
                <a:cs typeface="+mj-cs"/>
              </a:rPr>
              <a:t> - from bullying &amp; sharing content, to extremism &amp; gangs</a:t>
            </a:r>
          </a:p>
        </p:txBody>
      </p:sp>
      <p:sp>
        <p:nvSpPr>
          <p:cNvPr id="9" name="TextBox 8">
            <a:extLst>
              <a:ext uri="{FF2B5EF4-FFF2-40B4-BE49-F238E27FC236}">
                <a16:creationId xmlns:a16="http://schemas.microsoft.com/office/drawing/2014/main" id="{20A4D6DA-B808-419F-A936-3713EF9C5360}"/>
              </a:ext>
            </a:extLst>
          </p:cNvPr>
          <p:cNvSpPr txBox="1"/>
          <p:nvPr/>
        </p:nvSpPr>
        <p:spPr>
          <a:xfrm>
            <a:off x="159107" y="212628"/>
            <a:ext cx="8628212" cy="461665"/>
          </a:xfrm>
          <a:prstGeom prst="rect">
            <a:avLst/>
          </a:prstGeom>
          <a:noFill/>
        </p:spPr>
        <p:txBody>
          <a:bodyPr wrap="square">
            <a:spAutoFit/>
          </a:bodyPr>
          <a:lstStyle/>
          <a:p>
            <a:r>
              <a:rPr lang="en-US" sz="2400">
                <a:ea typeface="+mj-ea"/>
                <a:cs typeface="+mj-cs"/>
              </a:rPr>
              <a:t>Visit </a:t>
            </a:r>
            <a:r>
              <a:rPr lang="en-US" sz="2400">
                <a:ea typeface="+mj-ea"/>
                <a:cs typeface="+mj-cs"/>
                <a:hlinkClick r:id="rId3"/>
              </a:rPr>
              <a:t>parentsafe.lgfl.net </a:t>
            </a:r>
            <a:r>
              <a:rPr lang="en-US" sz="2400">
                <a:ea typeface="+mj-ea"/>
                <a:cs typeface="+mj-cs"/>
              </a:rPr>
              <a:t>for tips and ideas to help parents:</a:t>
            </a:r>
          </a:p>
        </p:txBody>
      </p:sp>
      <p:pic>
        <p:nvPicPr>
          <p:cNvPr id="3" name="Picture 2" descr="A group of people sitting at a table with a computer&#10;&#10;Description automatically generated">
            <a:extLst>
              <a:ext uri="{FF2B5EF4-FFF2-40B4-BE49-F238E27FC236}">
                <a16:creationId xmlns:a16="http://schemas.microsoft.com/office/drawing/2014/main" id="{7BBEC254-BB5D-6B25-5FA5-C0918F2BB2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2311" y="962580"/>
            <a:ext cx="9246724" cy="5283842"/>
          </a:xfrm>
          <a:prstGeom prst="rect">
            <a:avLst/>
          </a:prstGeom>
        </p:spPr>
      </p:pic>
    </p:spTree>
    <p:extLst>
      <p:ext uri="{BB962C8B-B14F-4D97-AF65-F5344CB8AC3E}">
        <p14:creationId xmlns:p14="http://schemas.microsoft.com/office/powerpoint/2010/main" val="113187561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4DA4EB2-E738-BA24-2099-2EF46E8C7C22}"/>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94C1BD7-FF25-4C12-86BF-C0C40ECA0B16}"/>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7" name="TextBox 6">
            <a:extLst>
              <a:ext uri="{FF2B5EF4-FFF2-40B4-BE49-F238E27FC236}">
                <a16:creationId xmlns:a16="http://schemas.microsoft.com/office/drawing/2014/main" id="{39968CD0-1EA3-43D1-835E-7D93AC917379}"/>
              </a:ext>
            </a:extLst>
          </p:cNvPr>
          <p:cNvSpPr txBox="1"/>
          <p:nvPr/>
        </p:nvSpPr>
        <p:spPr>
          <a:xfrm>
            <a:off x="495186" y="609420"/>
            <a:ext cx="8754046" cy="830997"/>
          </a:xfrm>
          <a:prstGeom prst="rect">
            <a:avLst/>
          </a:prstGeom>
          <a:noFill/>
        </p:spPr>
        <p:txBody>
          <a:bodyPr wrap="square">
            <a:spAutoFit/>
          </a:bodyPr>
          <a:lstStyle/>
          <a:p>
            <a:r>
              <a:rPr lang="en-GB" sz="2400" b="1"/>
              <a:t>Find conversation starters, story time ideas and  top tips to reinforce key safety messages at </a:t>
            </a:r>
            <a:r>
              <a:rPr lang="en-GB" sz="2400" b="1">
                <a:hlinkClick r:id="rId3"/>
              </a:rPr>
              <a:t>parentsafe.lgfl.net</a:t>
            </a:r>
            <a:r>
              <a:rPr lang="en-GB" sz="2400" b="1"/>
              <a:t>  </a:t>
            </a:r>
          </a:p>
        </p:txBody>
      </p:sp>
      <p:pic>
        <p:nvPicPr>
          <p:cNvPr id="4" name="Picture 3">
            <a:extLst>
              <a:ext uri="{FF2B5EF4-FFF2-40B4-BE49-F238E27FC236}">
                <a16:creationId xmlns:a16="http://schemas.microsoft.com/office/drawing/2014/main" id="{9E17472A-97C7-3F53-F937-30874D0ED542}"/>
              </a:ext>
            </a:extLst>
          </p:cNvPr>
          <p:cNvPicPr>
            <a:picLocks noChangeAspect="1"/>
          </p:cNvPicPr>
          <p:nvPr/>
        </p:nvPicPr>
        <p:blipFill rotWithShape="1">
          <a:blip r:embed="rId4"/>
          <a:srcRect t="27894" b="15225"/>
          <a:stretch/>
        </p:blipFill>
        <p:spPr>
          <a:xfrm>
            <a:off x="0" y="4249997"/>
            <a:ext cx="12192000" cy="1454118"/>
          </a:xfrm>
          <a:prstGeom prst="rect">
            <a:avLst/>
          </a:prstGeom>
        </p:spPr>
      </p:pic>
      <p:pic>
        <p:nvPicPr>
          <p:cNvPr id="8" name="Picture 7">
            <a:extLst>
              <a:ext uri="{FF2B5EF4-FFF2-40B4-BE49-F238E27FC236}">
                <a16:creationId xmlns:a16="http://schemas.microsoft.com/office/drawing/2014/main" id="{3712BDD7-5DBB-17E5-4AF5-6228AEA3C394}"/>
              </a:ext>
            </a:extLst>
          </p:cNvPr>
          <p:cNvPicPr>
            <a:picLocks noChangeAspect="1"/>
          </p:cNvPicPr>
          <p:nvPr/>
        </p:nvPicPr>
        <p:blipFill>
          <a:blip r:embed="rId5"/>
          <a:stretch>
            <a:fillRect/>
          </a:stretch>
        </p:blipFill>
        <p:spPr>
          <a:xfrm rot="847481">
            <a:off x="558781" y="3812016"/>
            <a:ext cx="2568159" cy="1998775"/>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13AC3D80-F116-BC15-9ED4-F0FC9FAE92E6}"/>
              </a:ext>
            </a:extLst>
          </p:cNvPr>
          <p:cNvPicPr>
            <a:picLocks noChangeAspect="1"/>
          </p:cNvPicPr>
          <p:nvPr/>
        </p:nvPicPr>
        <p:blipFill>
          <a:blip r:embed="rId6"/>
          <a:stretch>
            <a:fillRect/>
          </a:stretch>
        </p:blipFill>
        <p:spPr>
          <a:xfrm rot="21031084">
            <a:off x="2041579" y="1742315"/>
            <a:ext cx="2236975" cy="1750214"/>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42932158-A43B-06FF-56D1-639C717C35A6}"/>
              </a:ext>
            </a:extLst>
          </p:cNvPr>
          <p:cNvPicPr>
            <a:picLocks noChangeAspect="1"/>
          </p:cNvPicPr>
          <p:nvPr/>
        </p:nvPicPr>
        <p:blipFill>
          <a:blip r:embed="rId7"/>
          <a:stretch>
            <a:fillRect/>
          </a:stretch>
        </p:blipFill>
        <p:spPr>
          <a:xfrm rot="21309730">
            <a:off x="5233391" y="1907340"/>
            <a:ext cx="3035456" cy="2019404"/>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29B3DD00-F197-4B57-7802-E0ACB306051A}"/>
              </a:ext>
            </a:extLst>
          </p:cNvPr>
          <p:cNvPicPr>
            <a:picLocks noChangeAspect="1"/>
          </p:cNvPicPr>
          <p:nvPr/>
        </p:nvPicPr>
        <p:blipFill>
          <a:blip r:embed="rId8"/>
          <a:stretch>
            <a:fillRect/>
          </a:stretch>
        </p:blipFill>
        <p:spPr>
          <a:xfrm>
            <a:off x="9389827" y="327915"/>
            <a:ext cx="2306987" cy="2747089"/>
          </a:xfrm>
          <a:prstGeom prst="rect">
            <a:avLst/>
          </a:prstGeom>
          <a:ln>
            <a:noFill/>
          </a:ln>
          <a:effectLst>
            <a:outerShdw blurRad="292100" dist="139700" dir="2700000" algn="tl" rotWithShape="0">
              <a:srgbClr val="333333">
                <a:alpha val="65000"/>
              </a:srgbClr>
            </a:outerShdw>
          </a:effectLst>
        </p:spPr>
      </p:pic>
      <p:pic>
        <p:nvPicPr>
          <p:cNvPr id="14" name="Picture 13">
            <a:extLst>
              <a:ext uri="{FF2B5EF4-FFF2-40B4-BE49-F238E27FC236}">
                <a16:creationId xmlns:a16="http://schemas.microsoft.com/office/drawing/2014/main" id="{94CA89FE-05EC-9769-9981-8F285B3EDFEC}"/>
              </a:ext>
            </a:extLst>
          </p:cNvPr>
          <p:cNvPicPr>
            <a:picLocks noChangeAspect="1"/>
          </p:cNvPicPr>
          <p:nvPr/>
        </p:nvPicPr>
        <p:blipFill>
          <a:blip r:embed="rId9"/>
          <a:stretch>
            <a:fillRect/>
          </a:stretch>
        </p:blipFill>
        <p:spPr>
          <a:xfrm rot="699831">
            <a:off x="8758448" y="3673283"/>
            <a:ext cx="2574635" cy="1547039"/>
          </a:xfrm>
          <a:prstGeom prst="rect">
            <a:avLst/>
          </a:prstGeom>
          <a:ln>
            <a:noFill/>
          </a:ln>
          <a:effectLst>
            <a:outerShdw blurRad="292100" dist="139700" dir="2700000" algn="tl" rotWithShape="0">
              <a:srgbClr val="333333">
                <a:alpha val="65000"/>
              </a:srgbClr>
            </a:outerShdw>
          </a:effectLst>
        </p:spPr>
      </p:pic>
      <p:pic>
        <p:nvPicPr>
          <p:cNvPr id="16" name="Picture 15">
            <a:extLst>
              <a:ext uri="{FF2B5EF4-FFF2-40B4-BE49-F238E27FC236}">
                <a16:creationId xmlns:a16="http://schemas.microsoft.com/office/drawing/2014/main" id="{B62AF4D0-DB96-1AB6-3F28-F0DBB8ABE4D2}"/>
              </a:ext>
            </a:extLst>
          </p:cNvPr>
          <p:cNvPicPr>
            <a:picLocks noChangeAspect="1"/>
          </p:cNvPicPr>
          <p:nvPr/>
        </p:nvPicPr>
        <p:blipFill>
          <a:blip r:embed="rId10"/>
          <a:stretch>
            <a:fillRect/>
          </a:stretch>
        </p:blipFill>
        <p:spPr>
          <a:xfrm>
            <a:off x="0" y="16248"/>
            <a:ext cx="5543835" cy="463574"/>
          </a:xfrm>
          <a:prstGeom prst="rect">
            <a:avLst/>
          </a:prstGeom>
        </p:spPr>
      </p:pic>
    </p:spTree>
    <p:extLst>
      <p:ext uri="{BB962C8B-B14F-4D97-AF65-F5344CB8AC3E}">
        <p14:creationId xmlns:p14="http://schemas.microsoft.com/office/powerpoint/2010/main" val="67385078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B8B55B-953C-C6F9-AAEE-6A2BBCEDADF7}"/>
              </a:ext>
            </a:extLst>
          </p:cNvPr>
          <p:cNvPicPr>
            <a:picLocks noChangeAspect="1"/>
          </p:cNvPicPr>
          <p:nvPr/>
        </p:nvPicPr>
        <p:blipFill>
          <a:blip r:embed="rId3"/>
          <a:stretch>
            <a:fillRect/>
          </a:stretch>
        </p:blipFill>
        <p:spPr>
          <a:xfrm>
            <a:off x="2598579" y="-856"/>
            <a:ext cx="9100268" cy="6858000"/>
          </a:xfrm>
          <a:prstGeom prst="rect">
            <a:avLst/>
          </a:prstGeom>
        </p:spPr>
      </p:pic>
    </p:spTree>
    <p:extLst>
      <p:ext uri="{BB962C8B-B14F-4D97-AF65-F5344CB8AC3E}">
        <p14:creationId xmlns:p14="http://schemas.microsoft.com/office/powerpoint/2010/main" val="309418849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4F144A5-D031-49D8-945C-526C17B1E028}"/>
              </a:ext>
            </a:extLst>
          </p:cNvPr>
          <p:cNvSpPr/>
          <p:nvPr/>
        </p:nvSpPr>
        <p:spPr>
          <a:xfrm>
            <a:off x="10149245" y="230345"/>
            <a:ext cx="1904691" cy="23238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41798443-7EB3-4698-9C45-EA843368FDE3}"/>
              </a:ext>
            </a:extLst>
          </p:cNvPr>
          <p:cNvSpPr txBox="1"/>
          <p:nvPr/>
        </p:nvSpPr>
        <p:spPr>
          <a:xfrm>
            <a:off x="465241" y="1186097"/>
            <a:ext cx="4902496" cy="3600986"/>
          </a:xfrm>
          <a:prstGeom prst="rect">
            <a:avLst/>
          </a:prstGeom>
          <a:noFill/>
        </p:spPr>
        <p:txBody>
          <a:bodyPr wrap="square" rtlCol="0">
            <a:spAutoFit/>
          </a:bodyPr>
          <a:lstStyle/>
          <a:p>
            <a:r>
              <a:rPr lang="en-GB" sz="2400" b="1"/>
              <a:t>Why not have a family agreement to: </a:t>
            </a:r>
          </a:p>
          <a:p>
            <a:pPr marL="342900" indent="-342900">
              <a:buFont typeface="Arial" panose="020B0604020202020204" pitchFamily="34" charset="0"/>
              <a:buChar char="•"/>
            </a:pPr>
            <a:endParaRPr lang="en-GB" sz="2000"/>
          </a:p>
          <a:p>
            <a:pPr marL="342900" indent="-342900">
              <a:buFont typeface="Arial" panose="020B0604020202020204" pitchFamily="34" charset="0"/>
              <a:buChar char="•"/>
            </a:pPr>
            <a:r>
              <a:rPr lang="en-GB" sz="2000" b="1"/>
              <a:t>clarify</a:t>
            </a:r>
            <a:r>
              <a:rPr lang="en-GB" sz="2000"/>
              <a:t> what is allowed...or not</a:t>
            </a:r>
          </a:p>
          <a:p>
            <a:endParaRPr lang="en-GB" sz="2000"/>
          </a:p>
          <a:p>
            <a:pPr marL="342900" indent="-342900">
              <a:buFont typeface="Arial" panose="020B0604020202020204" pitchFamily="34" charset="0"/>
              <a:buChar char="•"/>
            </a:pPr>
            <a:r>
              <a:rPr lang="en-GB" sz="2000" b="1"/>
              <a:t>establish</a:t>
            </a:r>
            <a:r>
              <a:rPr lang="en-GB" sz="2000"/>
              <a:t> ground rules like no phones at the table or in the bedroom at night-time</a:t>
            </a:r>
          </a:p>
          <a:p>
            <a:endParaRPr lang="en-GB" sz="2000"/>
          </a:p>
          <a:p>
            <a:pPr marL="342900" indent="-342900">
              <a:buFont typeface="Arial" panose="020B0604020202020204" pitchFamily="34" charset="0"/>
              <a:buChar char="•"/>
            </a:pPr>
            <a:r>
              <a:rPr lang="en-GB" sz="2000" b="1"/>
              <a:t>agree</a:t>
            </a:r>
            <a:r>
              <a:rPr lang="en-GB" sz="2000"/>
              <a:t> shared expectations to reduce arguments and keep everyone safe &amp; healthy</a:t>
            </a:r>
          </a:p>
          <a:p>
            <a:endParaRPr lang="en-GB" sz="2400" b="1"/>
          </a:p>
        </p:txBody>
      </p:sp>
      <p:pic>
        <p:nvPicPr>
          <p:cNvPr id="7" name="Picture 6" descr="A picture containing text&#10;&#10;Description automatically generated">
            <a:extLst>
              <a:ext uri="{FF2B5EF4-FFF2-40B4-BE49-F238E27FC236}">
                <a16:creationId xmlns:a16="http://schemas.microsoft.com/office/drawing/2014/main" id="{4D451099-42BC-49D4-BC3E-355B75E87FB9}"/>
              </a:ext>
            </a:extLst>
          </p:cNvPr>
          <p:cNvPicPr>
            <a:picLocks noChangeAspect="1"/>
          </p:cNvPicPr>
          <p:nvPr/>
        </p:nvPicPr>
        <p:blipFill>
          <a:blip r:embed="rId3"/>
          <a:stretch>
            <a:fillRect/>
          </a:stretch>
        </p:blipFill>
        <p:spPr>
          <a:xfrm>
            <a:off x="5593784" y="1240631"/>
            <a:ext cx="5612377" cy="3958271"/>
          </a:xfrm>
          <a:prstGeom prst="rect">
            <a:avLst/>
          </a:prstGeom>
        </p:spPr>
      </p:pic>
      <p:sp>
        <p:nvSpPr>
          <p:cNvPr id="8" name="TextBox 7">
            <a:extLst>
              <a:ext uri="{FF2B5EF4-FFF2-40B4-BE49-F238E27FC236}">
                <a16:creationId xmlns:a16="http://schemas.microsoft.com/office/drawing/2014/main" id="{18E08B5F-C18F-4EDB-A30B-F2E576142D71}"/>
              </a:ext>
            </a:extLst>
          </p:cNvPr>
          <p:cNvSpPr txBox="1"/>
          <p:nvPr/>
        </p:nvSpPr>
        <p:spPr>
          <a:xfrm>
            <a:off x="4429902" y="5337650"/>
            <a:ext cx="8083015" cy="461665"/>
          </a:xfrm>
          <a:prstGeom prst="rect">
            <a:avLst/>
          </a:prstGeom>
          <a:noFill/>
        </p:spPr>
        <p:txBody>
          <a:bodyPr wrap="square">
            <a:spAutoFit/>
          </a:bodyPr>
          <a:lstStyle/>
          <a:p>
            <a:r>
              <a:rPr lang="en-GB" sz="2400"/>
              <a:t>Download it at </a:t>
            </a:r>
            <a:r>
              <a:rPr lang="en-GB" sz="2400">
                <a:hlinkClick r:id="rId4"/>
              </a:rPr>
              <a:t>parentsafe.lgfl.net/digital-family-agreement</a:t>
            </a:r>
            <a:endParaRPr lang="en-GB" sz="2400"/>
          </a:p>
        </p:txBody>
      </p:sp>
    </p:spTree>
    <p:extLst>
      <p:ext uri="{BB962C8B-B14F-4D97-AF65-F5344CB8AC3E}">
        <p14:creationId xmlns:p14="http://schemas.microsoft.com/office/powerpoint/2010/main" val="354769948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BEAEC07-FE5C-8034-EFA7-38F6457B1BDE}"/>
              </a:ext>
            </a:extLst>
          </p:cNvPr>
          <p:cNvSpPr txBox="1"/>
          <p:nvPr/>
        </p:nvSpPr>
        <p:spPr>
          <a:xfrm>
            <a:off x="513238" y="463588"/>
            <a:ext cx="10409835" cy="584775"/>
          </a:xfrm>
          <a:prstGeom prst="rect">
            <a:avLst/>
          </a:prstGeom>
          <a:noFill/>
        </p:spPr>
        <p:txBody>
          <a:bodyPr wrap="square" rtlCol="0">
            <a:spAutoFit/>
          </a:bodyPr>
          <a:lstStyle/>
          <a:p>
            <a:r>
              <a:rPr lang="en-GB" sz="3200" b="1"/>
              <a:t>Where to get help? </a:t>
            </a:r>
          </a:p>
        </p:txBody>
      </p:sp>
      <p:sp>
        <p:nvSpPr>
          <p:cNvPr id="7" name="TextBox 6">
            <a:extLst>
              <a:ext uri="{FF2B5EF4-FFF2-40B4-BE49-F238E27FC236}">
                <a16:creationId xmlns:a16="http://schemas.microsoft.com/office/drawing/2014/main" id="{71913FBC-86DB-4EFC-9F62-F6400D9093A9}"/>
              </a:ext>
            </a:extLst>
          </p:cNvPr>
          <p:cNvSpPr txBox="1"/>
          <p:nvPr/>
        </p:nvSpPr>
        <p:spPr>
          <a:xfrm>
            <a:off x="701497" y="1413063"/>
            <a:ext cx="9773237" cy="4031873"/>
          </a:xfrm>
          <a:prstGeom prst="rect">
            <a:avLst/>
          </a:prstGeom>
          <a:noFill/>
        </p:spPr>
        <p:txBody>
          <a:bodyPr wrap="square" rtlCol="0">
            <a:spAutoFit/>
          </a:bodyPr>
          <a:lstStyle/>
          <a:p>
            <a:pPr marL="342900" indent="-342900">
              <a:buFont typeface="Arial" panose="020B0604020202020204" pitchFamily="34" charset="0"/>
              <a:buChar char="•"/>
            </a:pPr>
            <a:r>
              <a:rPr lang="en-GB" sz="3200" dirty="0"/>
              <a:t>Child/rens class teacher</a:t>
            </a:r>
          </a:p>
          <a:p>
            <a:pPr marL="342900" indent="-342900">
              <a:buFont typeface="Arial" panose="020B0604020202020204" pitchFamily="34" charset="0"/>
              <a:buChar char="•"/>
            </a:pPr>
            <a:endParaRPr lang="en-GB" sz="3200" dirty="0"/>
          </a:p>
          <a:p>
            <a:pPr marL="342900" indent="-342900">
              <a:buFont typeface="Arial" panose="020B0604020202020204" pitchFamily="34" charset="0"/>
              <a:buChar char="•"/>
            </a:pPr>
            <a:endParaRPr lang="en-GB" sz="3200" dirty="0"/>
          </a:p>
          <a:p>
            <a:pPr marL="342900" indent="-342900">
              <a:buFont typeface="Arial" panose="020B0604020202020204" pitchFamily="34" charset="0"/>
              <a:buChar char="•"/>
            </a:pPr>
            <a:r>
              <a:rPr lang="en-GB" sz="3200" dirty="0"/>
              <a:t>Miss Ray – Headteacher / safeguarding lead</a:t>
            </a:r>
          </a:p>
          <a:p>
            <a:endParaRPr lang="en-GB" sz="3200" dirty="0"/>
          </a:p>
          <a:p>
            <a:pPr marL="342900" indent="-342900">
              <a:buFont typeface="Arial" panose="020B0604020202020204" pitchFamily="34" charset="0"/>
              <a:buChar char="•"/>
            </a:pPr>
            <a:endParaRPr lang="en-GB" sz="3200" dirty="0"/>
          </a:p>
          <a:p>
            <a:pPr marL="342900" indent="-342900">
              <a:buFont typeface="Arial" panose="020B0604020202020204" pitchFamily="34" charset="0"/>
              <a:buChar char="•"/>
            </a:pPr>
            <a:r>
              <a:rPr lang="en-GB" sz="3200" dirty="0"/>
              <a:t>Mrs Twyford – computing lead / deputy head / deputy safeguarding lead</a:t>
            </a:r>
          </a:p>
        </p:txBody>
      </p:sp>
    </p:spTree>
    <p:extLst>
      <p:ext uri="{BB962C8B-B14F-4D97-AF65-F5344CB8AC3E}">
        <p14:creationId xmlns:p14="http://schemas.microsoft.com/office/powerpoint/2010/main" val="126073836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BJCLASSIFIERTOPTEXTBOX" val="{CLASSIFIER}"/>
  <p:tag name="BJHEADERFOOTERTEXTBOXNAME" val="bjCLSTB-HO-HC-VT-RA-BN-DH"/>
  <p:tag name="BJHEADERFOOTERLABEL" val="TRUE"/>
</p:tagLst>
</file>

<file path=ppt/tags/tag2.xml><?xml version="1.0" encoding="utf-8"?>
<p:tagLst xmlns:a="http://schemas.openxmlformats.org/drawingml/2006/main" xmlns:r="http://schemas.openxmlformats.org/officeDocument/2006/relationships" xmlns:p="http://schemas.openxmlformats.org/presentationml/2006/main">
  <p:tag name="BJCLASSIFIERBOTTOMTEXTBOX" val="{CLASSIFIER}"/>
  <p:tag name="BJHEADERFOOTERTEXTBOXNAME" val="bjCLSTB-FO-HC-VB-RA-BN-DH"/>
  <p:tag name="BJHEADERFOOTERLABEL" val="TRU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gCit 2.0">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4569e07-0223-447f-86c9-9475ab4595b6"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4C23668E5A064E82435B7FE117A95A" ma:contentTypeVersion="19" ma:contentTypeDescription="Create a new document." ma:contentTypeScope="" ma:versionID="40d0e5e65a648aee988567a3d62528f2">
  <xsd:schema xmlns:xsd="http://www.w3.org/2001/XMLSchema" xmlns:xs="http://www.w3.org/2001/XMLSchema" xmlns:p="http://schemas.microsoft.com/office/2006/metadata/properties" xmlns:ns3="44569e07-0223-447f-86c9-9475ab4595b6" xmlns:ns4="e375bf80-de3c-4826-8bed-307f5aedd75f" targetNamespace="http://schemas.microsoft.com/office/2006/metadata/properties" ma:root="true" ma:fieldsID="0f79c5aeca212edd6c7e84641d91fdf2" ns3:_="" ns4:_="">
    <xsd:import namespace="44569e07-0223-447f-86c9-9475ab4595b6"/>
    <xsd:import namespace="e375bf80-de3c-4826-8bed-307f5aedd75f"/>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ObjectDetectorVersions" minOccurs="0"/>
                <xsd:element ref="ns3:MediaServiceOCR" minOccurs="0"/>
                <xsd:element ref="ns3:MediaLengthInSeconds" minOccurs="0"/>
                <xsd:element ref="ns3:MediaServiceSystemTags" minOccurs="0"/>
                <xsd:element ref="ns3:MediaServiceSearchProperties" minOccurs="0"/>
                <xsd:element ref="ns3:_activity"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569e07-0223-447f-86c9-9475ab4595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_activity" ma:index="24" nillable="true" ma:displayName="_activity" ma:hidden="true" ma:internalName="_activity">
      <xsd:simpleType>
        <xsd:restriction base="dms:Note"/>
      </xsd:simpleType>
    </xsd:element>
    <xsd:element name="MediaServiceLocation" ma:index="25" nillable="true" ma:displayName="Location" ma:indexed="true" ma:internalName="MediaServiceLocation" ma:readOnly="true">
      <xsd:simpleType>
        <xsd:restriction base="dms:Text"/>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375bf80-de3c-4826-8bed-307f5aedd75f"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E622987-D106-4398-BE90-76CF5B72AC6A}">
  <ds:schemaRefs>
    <ds:schemaRef ds:uri="http://schemas.microsoft.com/office/2006/documentManagement/types"/>
    <ds:schemaRef ds:uri="http://schemas.openxmlformats.org/package/2006/metadata/core-properties"/>
    <ds:schemaRef ds:uri="http://www.w3.org/XML/1998/namespace"/>
    <ds:schemaRef ds:uri="http://purl.org/dc/terms/"/>
    <ds:schemaRef ds:uri="44569e07-0223-447f-86c9-9475ab4595b6"/>
    <ds:schemaRef ds:uri="http://purl.org/dc/dcmitype/"/>
    <ds:schemaRef ds:uri="e375bf80-de3c-4826-8bed-307f5aedd75f"/>
    <ds:schemaRef ds:uri="http://schemas.microsoft.com/office/2006/metadata/properties"/>
    <ds:schemaRef ds:uri="http://schemas.microsoft.com/office/infopath/2007/PartnerControls"/>
    <ds:schemaRef ds:uri="http://purl.org/dc/elements/1.1/"/>
  </ds:schemaRefs>
</ds:datastoreItem>
</file>

<file path=customXml/itemProps2.xml><?xml version="1.0" encoding="utf-8"?>
<ds:datastoreItem xmlns:ds="http://schemas.openxmlformats.org/officeDocument/2006/customXml" ds:itemID="{0581AE70-B6D9-4BBE-BCAE-912C98E7A213}">
  <ds:schemaRefs>
    <ds:schemaRef ds:uri="http://schemas.microsoft.com/sharepoint/v3/contenttype/forms"/>
  </ds:schemaRefs>
</ds:datastoreItem>
</file>

<file path=customXml/itemProps3.xml><?xml version="1.0" encoding="utf-8"?>
<ds:datastoreItem xmlns:ds="http://schemas.openxmlformats.org/officeDocument/2006/customXml" ds:itemID="{9433D7FF-30FF-4D0A-A47F-317368C4C0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569e07-0223-447f-86c9-9475ab4595b6"/>
    <ds:schemaRef ds:uri="e375bf80-de3c-4826-8bed-307f5aedd7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2289</TotalTime>
  <Words>6712</Words>
  <Application>Microsoft Office PowerPoint</Application>
  <PresentationFormat>Widescreen</PresentationFormat>
  <Paragraphs>486</Paragraphs>
  <Slides>59</Slides>
  <Notes>58</Notes>
  <HiddenSlides>0</HiddenSlides>
  <MMClips>1</MMClips>
  <ScaleCrop>false</ScaleCrop>
  <HeadingPairs>
    <vt:vector size="6" baseType="variant">
      <vt:variant>
        <vt:lpstr>Fonts Used</vt:lpstr>
      </vt:variant>
      <vt:variant>
        <vt:i4>21</vt:i4>
      </vt:variant>
      <vt:variant>
        <vt:lpstr>Theme</vt:lpstr>
      </vt:variant>
      <vt:variant>
        <vt:i4>2</vt:i4>
      </vt:variant>
      <vt:variant>
        <vt:lpstr>Slide Titles</vt:lpstr>
      </vt:variant>
      <vt:variant>
        <vt:i4>59</vt:i4>
      </vt:variant>
    </vt:vector>
  </HeadingPairs>
  <TitlesOfParts>
    <vt:vector size="82" baseType="lpstr">
      <vt:lpstr>ADLaM Display</vt:lpstr>
      <vt:lpstr>Aptos</vt:lpstr>
      <vt:lpstr>Arial</vt:lpstr>
      <vt:lpstr>Calibri</vt:lpstr>
      <vt:lpstr>Calibri Light</vt:lpstr>
      <vt:lpstr>Droid Sans</vt:lpstr>
      <vt:lpstr>Google Sans</vt:lpstr>
      <vt:lpstr>Helvetica Neue</vt:lpstr>
      <vt:lpstr>Indie Flower</vt:lpstr>
      <vt:lpstr>inherit</vt:lpstr>
      <vt:lpstr>karla</vt:lpstr>
      <vt:lpstr>Lato</vt:lpstr>
      <vt:lpstr>Mark Pro</vt:lpstr>
      <vt:lpstr>Montserrat</vt:lpstr>
      <vt:lpstr>Myriad Pro</vt:lpstr>
      <vt:lpstr>Roboto</vt:lpstr>
      <vt:lpstr>Rubik</vt:lpstr>
      <vt:lpstr>Rubik Medium</vt:lpstr>
      <vt:lpstr>SF Pro Display</vt:lpstr>
      <vt:lpstr>TwitterChirp</vt:lpstr>
      <vt:lpstr>Verdana</vt:lpstr>
      <vt:lpstr>Office Theme</vt:lpstr>
      <vt:lpstr>DigCit 2.0</vt:lpstr>
      <vt:lpstr>PowerPoint Presentation</vt:lpstr>
      <vt:lpstr>This presentation brings together:</vt:lpstr>
      <vt:lpstr>PowerPoint Presentation</vt:lpstr>
      <vt:lpstr>PowerPoint Presentation</vt:lpstr>
      <vt:lpstr>YOU don’t need to be an EXPERT … be a PARENT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REMEMBER</vt:lpstr>
      <vt:lpstr>PowerPoint Presentation</vt:lpstr>
      <vt:lpstr>Screentime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Mubina Asaria</dc:creator>
  <cp:lastModifiedBy>Gail Ray</cp:lastModifiedBy>
  <cp:revision>13</cp:revision>
  <dcterms:created xsi:type="dcterms:W3CDTF">2020-02-10T12:15:47Z</dcterms:created>
  <dcterms:modified xsi:type="dcterms:W3CDTF">2026-02-04T08:16:56Z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0x010100604C23668E5A064E82435B7FE117A95A</vt:lpwstr>
  </property>
  <property fmtid="{D5CDD505-2E9C-101B-9397-08002B2CF9AE}" pid="3" name="MediaServiceImageTags">
    <vt:lpwstr/>
  </property>
</Properties>
</file>