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4"/>
  </p:sldMasterIdLst>
  <p:notesMasterIdLst>
    <p:notesMasterId r:id="rId44"/>
  </p:notesMasterIdLst>
  <p:handoutMasterIdLst>
    <p:handoutMasterId r:id="rId45"/>
  </p:handoutMasterIdLst>
  <p:sldIdLst>
    <p:sldId id="256" r:id="rId5"/>
    <p:sldId id="257" r:id="rId6"/>
    <p:sldId id="297" r:id="rId7"/>
    <p:sldId id="298"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96" r:id="rId26"/>
    <p:sldId id="299" r:id="rId27"/>
    <p:sldId id="280" r:id="rId28"/>
    <p:sldId id="277" r:id="rId29"/>
    <p:sldId id="295" r:id="rId30"/>
    <p:sldId id="279" r:id="rId31"/>
    <p:sldId id="293" r:id="rId32"/>
    <p:sldId id="289" r:id="rId33"/>
    <p:sldId id="294" r:id="rId34"/>
    <p:sldId id="290" r:id="rId35"/>
    <p:sldId id="281" r:id="rId36"/>
    <p:sldId id="282" r:id="rId37"/>
    <p:sldId id="283" r:id="rId38"/>
    <p:sldId id="284" r:id="rId39"/>
    <p:sldId id="285" r:id="rId40"/>
    <p:sldId id="286" r:id="rId41"/>
    <p:sldId id="287" r:id="rId42"/>
    <p:sldId id="288" r:id="rId4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8" d="100"/>
          <a:sy n="108" d="100"/>
        </p:scale>
        <p:origin x="170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86E1230F-6D0C-4E8A-AF6D-AC23E385E927}" type="datetimeFigureOut">
              <a:rPr lang="en-GB" smtClean="0"/>
              <a:t>27/09/2022</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D125A6ED-2515-462D-827A-766EE3F66A38}" type="slidenum">
              <a:rPr lang="en-GB" smtClean="0"/>
              <a:t>‹#›</a:t>
            </a:fld>
            <a:endParaRPr lang="en-GB"/>
          </a:p>
        </p:txBody>
      </p:sp>
    </p:spTree>
    <p:extLst>
      <p:ext uri="{BB962C8B-B14F-4D97-AF65-F5344CB8AC3E}">
        <p14:creationId xmlns:p14="http://schemas.microsoft.com/office/powerpoint/2010/main" val="38932427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AC944E28-8A43-4BAB-B099-7E66482F5C87}" type="datetimeFigureOut">
              <a:rPr lang="en-GB" smtClean="0"/>
              <a:t>27/09/2022</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06E4ADAC-F060-4217-A902-1754F3FA48F2}" type="slidenum">
              <a:rPr lang="en-GB" smtClean="0"/>
              <a:t>‹#›</a:t>
            </a:fld>
            <a:endParaRPr lang="en-GB"/>
          </a:p>
        </p:txBody>
      </p:sp>
    </p:spTree>
    <p:extLst>
      <p:ext uri="{BB962C8B-B14F-4D97-AF65-F5344CB8AC3E}">
        <p14:creationId xmlns:p14="http://schemas.microsoft.com/office/powerpoint/2010/main" val="28664297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Slide Image Placeholder 1"/>
          <p:cNvSpPr>
            <a:spLocks noGrp="1" noRot="1" noChangeAspect="1" noTextEdit="1"/>
          </p:cNvSpPr>
          <p:nvPr>
            <p:ph type="sldImg"/>
          </p:nvPr>
        </p:nvSpPr>
        <p:spPr bwMode="auto">
          <a:noFill/>
          <a:ln>
            <a:solidFill>
              <a:srgbClr val="000000"/>
            </a:solidFill>
            <a:miter lim="800000"/>
            <a:headEnd/>
            <a:tailEnd/>
          </a:ln>
        </p:spPr>
      </p:sp>
      <p:sp>
        <p:nvSpPr>
          <p:cNvPr id="1331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a:p>
        </p:txBody>
      </p:sp>
      <p:sp>
        <p:nvSpPr>
          <p:cNvPr id="133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D447DDC6-0DD5-4D3E-ACC3-4543D598B97C}" type="slidenum">
              <a:rPr lang="en-GB"/>
              <a:pPr fontAlgn="base">
                <a:spcBef>
                  <a:spcPct val="0"/>
                </a:spcBef>
                <a:spcAft>
                  <a:spcPct val="0"/>
                </a:spcAft>
              </a:pPr>
              <a:t>1</a:t>
            </a:fld>
            <a:endParaRPr lang="en-GB"/>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Image Placeholder 1"/>
          <p:cNvSpPr>
            <a:spLocks noGrp="1" noRot="1" noChangeAspect="1" noTextEdit="1"/>
          </p:cNvSpPr>
          <p:nvPr>
            <p:ph type="sldImg"/>
          </p:nvPr>
        </p:nvSpPr>
        <p:spPr bwMode="auto">
          <a:noFill/>
          <a:ln>
            <a:solidFill>
              <a:srgbClr val="000000"/>
            </a:solidFill>
            <a:miter lim="800000"/>
            <a:headEnd/>
            <a:tailEnd/>
          </a:ln>
        </p:spPr>
      </p:sp>
      <p:sp>
        <p:nvSpPr>
          <p:cNvPr id="1536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a:p>
        </p:txBody>
      </p:sp>
      <p:sp>
        <p:nvSpPr>
          <p:cNvPr id="1536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FBBF9BB2-940D-42CF-AE73-0A8D6596E000}" type="slidenum">
              <a:rPr lang="en-GB"/>
              <a:pPr fontAlgn="base">
                <a:spcBef>
                  <a:spcPct val="0"/>
                </a:spcBef>
                <a:spcAft>
                  <a:spcPct val="0"/>
                </a:spcAft>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bwMode="auto">
          <a:noFill/>
          <a:ln>
            <a:solidFill>
              <a:srgbClr val="000000"/>
            </a:solidFill>
            <a:miter lim="800000"/>
            <a:headEnd/>
            <a:tailEnd/>
          </a:ln>
        </p:spPr>
      </p:sp>
      <p:sp>
        <p:nvSpPr>
          <p:cNvPr id="18435"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a:p>
        </p:txBody>
      </p:sp>
      <p:sp>
        <p:nvSpPr>
          <p:cNvPr id="1843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EE2B4B29-BD78-44AC-BE23-692820E1762C}" type="slidenum">
              <a:rPr lang="en-GB"/>
              <a:pPr fontAlgn="base">
                <a:spcBef>
                  <a:spcPct val="0"/>
                </a:spcBef>
                <a:spcAft>
                  <a:spcPct val="0"/>
                </a:spcAft>
              </a:pPr>
              <a:t>5</a:t>
            </a:fld>
            <a:endParaRPr lang="en-GB"/>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06E4ADAC-F060-4217-A902-1754F3FA48F2}" type="slidenum">
              <a:rPr lang="en-GB" smtClean="0"/>
              <a:t>25</a:t>
            </a:fld>
            <a:endParaRPr lang="en-GB"/>
          </a:p>
        </p:txBody>
      </p:sp>
    </p:spTree>
    <p:extLst>
      <p:ext uri="{BB962C8B-B14F-4D97-AF65-F5344CB8AC3E}">
        <p14:creationId xmlns:p14="http://schemas.microsoft.com/office/powerpoint/2010/main" val="7893855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p:cNvSpPr>
            <a:spLocks noGrp="1" noRot="1" noChangeAspect="1" noTextEdit="1"/>
          </p:cNvSpPr>
          <p:nvPr>
            <p:ph type="sldImg"/>
          </p:nvPr>
        </p:nvSpPr>
        <p:spPr bwMode="auto">
          <a:noFill/>
          <a:ln>
            <a:solidFill>
              <a:srgbClr val="000000"/>
            </a:solidFill>
            <a:miter lim="800000"/>
            <a:headEnd/>
            <a:tailEnd/>
          </a:ln>
        </p:spPr>
      </p:sp>
      <p:sp>
        <p:nvSpPr>
          <p:cNvPr id="1945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a:p>
        </p:txBody>
      </p:sp>
      <p:sp>
        <p:nvSpPr>
          <p:cNvPr id="1946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08C7313F-E212-47C5-9D9E-A6DFA6973F36}" type="slidenum">
              <a:rPr lang="en-GB"/>
              <a:pPr fontAlgn="base">
                <a:spcBef>
                  <a:spcPct val="0"/>
                </a:spcBef>
                <a:spcAft>
                  <a:spcPct val="0"/>
                </a:spcAft>
              </a:pPr>
              <a:t>38</a:t>
            </a:fld>
            <a:endParaRPr lang="en-GB"/>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p:spPr>
      </p:sp>
      <p:sp>
        <p:nvSpPr>
          <p:cNvPr id="2048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GB"/>
          </a:p>
        </p:txBody>
      </p:sp>
      <p:sp>
        <p:nvSpPr>
          <p:cNvPr id="2048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pPr fontAlgn="base">
              <a:spcBef>
                <a:spcPct val="0"/>
              </a:spcBef>
              <a:spcAft>
                <a:spcPct val="0"/>
              </a:spcAft>
            </a:pPr>
            <a:fld id="{B89CB285-8DC5-4ADF-AF49-C888F5D7E81D}" type="slidenum">
              <a:rPr lang="en-GB"/>
              <a:pPr fontAlgn="base">
                <a:spcBef>
                  <a:spcPct val="0"/>
                </a:spcBef>
                <a:spcAft>
                  <a:spcPct val="0"/>
                </a:spcAft>
              </a:pPr>
              <a:t>39</a:t>
            </a:fld>
            <a:endParaRPr lang="en-GB"/>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C9C7ACC-E170-4B05-AE24-F1FB83AD7728}"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35D77C-6113-408C-9FF2-574C0DCCD0D3}" type="slidenum">
              <a:rPr lang="en-GB" smtClean="0"/>
              <a:t>‹#›</a:t>
            </a:fld>
            <a:endParaRPr lang="en-GB"/>
          </a:p>
        </p:txBody>
      </p:sp>
    </p:spTree>
    <p:extLst>
      <p:ext uri="{BB962C8B-B14F-4D97-AF65-F5344CB8AC3E}">
        <p14:creationId xmlns:p14="http://schemas.microsoft.com/office/powerpoint/2010/main" val="25866036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C9C7ACC-E170-4B05-AE24-F1FB83AD7728}"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35D77C-6113-408C-9FF2-574C0DCCD0D3}" type="slidenum">
              <a:rPr lang="en-GB" smtClean="0"/>
              <a:t>‹#›</a:t>
            </a:fld>
            <a:endParaRPr lang="en-GB"/>
          </a:p>
        </p:txBody>
      </p:sp>
    </p:spTree>
    <p:extLst>
      <p:ext uri="{BB962C8B-B14F-4D97-AF65-F5344CB8AC3E}">
        <p14:creationId xmlns:p14="http://schemas.microsoft.com/office/powerpoint/2010/main" val="13596992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C9C7ACC-E170-4B05-AE24-F1FB83AD7728}"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35D77C-6113-408C-9FF2-574C0DCCD0D3}" type="slidenum">
              <a:rPr lang="en-GB" smtClean="0"/>
              <a:t>‹#›</a:t>
            </a:fld>
            <a:endParaRPr lang="en-GB"/>
          </a:p>
        </p:txBody>
      </p:sp>
    </p:spTree>
    <p:extLst>
      <p:ext uri="{BB962C8B-B14F-4D97-AF65-F5344CB8AC3E}">
        <p14:creationId xmlns:p14="http://schemas.microsoft.com/office/powerpoint/2010/main" val="30111481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C9C7ACC-E170-4B05-AE24-F1FB83AD7728}" type="datetimeFigureOut">
              <a:rPr lang="en-GB" smtClean="0"/>
              <a:t>27/09/2022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35D77C-6113-408C-9FF2-574C0DCCD0D3}" type="slidenum">
              <a:rPr lang="en-GB" smtClean="0"/>
              <a:t>‹#›</a:t>
            </a:fld>
            <a:endParaRPr lang="en-GB"/>
          </a:p>
        </p:txBody>
      </p:sp>
    </p:spTree>
    <p:extLst>
      <p:ext uri="{BB962C8B-B14F-4D97-AF65-F5344CB8AC3E}">
        <p14:creationId xmlns:p14="http://schemas.microsoft.com/office/powerpoint/2010/main" val="34947273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C9C7ACC-E170-4B05-AE24-F1FB83AD7728}" type="datetimeFigureOut">
              <a:rPr lang="en-GB" smtClean="0"/>
              <a:t>27/09/2022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035D77C-6113-408C-9FF2-574C0DCCD0D3}" type="slidenum">
              <a:rPr lang="en-GB" smtClean="0"/>
              <a:t>‹#›</a:t>
            </a:fld>
            <a:endParaRPr lang="en-GB"/>
          </a:p>
        </p:txBody>
      </p:sp>
    </p:spTree>
    <p:extLst>
      <p:ext uri="{BB962C8B-B14F-4D97-AF65-F5344CB8AC3E}">
        <p14:creationId xmlns:p14="http://schemas.microsoft.com/office/powerpoint/2010/main" val="38125381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C9C7ACC-E170-4B05-AE24-F1FB83AD7728}" type="datetimeFigureOut">
              <a:rPr lang="en-GB" smtClean="0"/>
              <a:t>27/09/2022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035D77C-6113-408C-9FF2-574C0DCCD0D3}" type="slidenum">
              <a:rPr lang="en-GB" smtClean="0"/>
              <a:t>‹#›</a:t>
            </a:fld>
            <a:endParaRPr lang="en-GB"/>
          </a:p>
        </p:txBody>
      </p:sp>
    </p:spTree>
    <p:extLst>
      <p:ext uri="{BB962C8B-B14F-4D97-AF65-F5344CB8AC3E}">
        <p14:creationId xmlns:p14="http://schemas.microsoft.com/office/powerpoint/2010/main" val="39021089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9C7ACC-E170-4B05-AE24-F1FB83AD7728}" type="datetimeFigureOut">
              <a:rPr lang="en-GB" smtClean="0"/>
              <a:t>27/09/2022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035D77C-6113-408C-9FF2-574C0DCCD0D3}" type="slidenum">
              <a:rPr lang="en-GB" smtClean="0"/>
              <a:t>‹#›</a:t>
            </a:fld>
            <a:endParaRPr lang="en-GB"/>
          </a:p>
        </p:txBody>
      </p:sp>
    </p:spTree>
    <p:extLst>
      <p:ext uri="{BB962C8B-B14F-4D97-AF65-F5344CB8AC3E}">
        <p14:creationId xmlns:p14="http://schemas.microsoft.com/office/powerpoint/2010/main" val="37658849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C9C7ACC-E170-4B05-AE24-F1FB83AD7728}" type="datetimeFigureOut">
              <a:rPr lang="en-GB" smtClean="0"/>
              <a:t>27/09/2022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35D77C-6113-408C-9FF2-574C0DCCD0D3}" type="slidenum">
              <a:rPr lang="en-GB" smtClean="0"/>
              <a:t>‹#›</a:t>
            </a:fld>
            <a:endParaRPr lang="en-GB"/>
          </a:p>
        </p:txBody>
      </p:sp>
    </p:spTree>
    <p:extLst>
      <p:ext uri="{BB962C8B-B14F-4D97-AF65-F5344CB8AC3E}">
        <p14:creationId xmlns:p14="http://schemas.microsoft.com/office/powerpoint/2010/main" val="7453286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C9C7ACC-E170-4B05-AE24-F1FB83AD7728}" type="datetimeFigureOut">
              <a:rPr lang="en-GB" smtClean="0"/>
              <a:t>27/09/2022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035D77C-6113-408C-9FF2-574C0DCCD0D3}" type="slidenum">
              <a:rPr lang="en-GB" smtClean="0"/>
              <a:t>‹#›</a:t>
            </a:fld>
            <a:endParaRPr lang="en-GB"/>
          </a:p>
        </p:txBody>
      </p:sp>
    </p:spTree>
    <p:extLst>
      <p:ext uri="{BB962C8B-B14F-4D97-AF65-F5344CB8AC3E}">
        <p14:creationId xmlns:p14="http://schemas.microsoft.com/office/powerpoint/2010/main" val="31520468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C9C7ACC-E170-4B05-AE24-F1FB83AD7728}"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35D77C-6113-408C-9FF2-574C0DCCD0D3}" type="slidenum">
              <a:rPr lang="en-GB" smtClean="0"/>
              <a:t>‹#›</a:t>
            </a:fld>
            <a:endParaRPr lang="en-GB"/>
          </a:p>
        </p:txBody>
      </p:sp>
    </p:spTree>
    <p:extLst>
      <p:ext uri="{BB962C8B-B14F-4D97-AF65-F5344CB8AC3E}">
        <p14:creationId xmlns:p14="http://schemas.microsoft.com/office/powerpoint/2010/main" val="6240675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C9C7ACC-E170-4B05-AE24-F1FB83AD7728}" type="datetimeFigureOut">
              <a:rPr lang="en-GB" smtClean="0"/>
              <a:t>27/09/2022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035D77C-6113-408C-9FF2-574C0DCCD0D3}" type="slidenum">
              <a:rPr lang="en-GB" smtClean="0"/>
              <a:t>‹#›</a:t>
            </a:fld>
            <a:endParaRPr lang="en-GB"/>
          </a:p>
        </p:txBody>
      </p:sp>
    </p:spTree>
    <p:extLst>
      <p:ext uri="{BB962C8B-B14F-4D97-AF65-F5344CB8AC3E}">
        <p14:creationId xmlns:p14="http://schemas.microsoft.com/office/powerpoint/2010/main" val="12376881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9C7ACC-E170-4B05-AE24-F1FB83AD7728}" type="datetimeFigureOut">
              <a:rPr lang="en-GB" smtClean="0"/>
              <a:t>27/09/2022</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035D77C-6113-408C-9FF2-574C0DCCD0D3}" type="slidenum">
              <a:rPr lang="en-GB" smtClean="0"/>
              <a:t>‹#›</a:t>
            </a:fld>
            <a:endParaRPr lang="en-GB"/>
          </a:p>
        </p:txBody>
      </p:sp>
    </p:spTree>
    <p:extLst>
      <p:ext uri="{BB962C8B-B14F-4D97-AF65-F5344CB8AC3E}">
        <p14:creationId xmlns:p14="http://schemas.microsoft.com/office/powerpoint/2010/main" val="355200355"/>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BqhXUW_v-1s" TargetMode="External"/><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a:xfrm>
            <a:off x="179512" y="1844824"/>
            <a:ext cx="8638728" cy="2018655"/>
          </a:xfrm>
        </p:spPr>
        <p:txBody>
          <a:bodyPr/>
          <a:lstStyle/>
          <a:p>
            <a:r>
              <a:rPr lang="en-GB" sz="6000" dirty="0">
                <a:latin typeface="Comic Sans MS" panose="030F0702030302020204" pitchFamily="66" charset="0"/>
              </a:rPr>
              <a:t>Reading &amp; Phonics</a:t>
            </a:r>
            <a:br>
              <a:rPr lang="en-GB" sz="6000" dirty="0">
                <a:latin typeface="Comic Sans MS" panose="030F0702030302020204" pitchFamily="66" charset="0"/>
              </a:rPr>
            </a:br>
            <a:r>
              <a:rPr lang="en-GB" sz="6000" dirty="0">
                <a:latin typeface="Comic Sans MS" panose="030F0702030302020204" pitchFamily="66" charset="0"/>
              </a:rPr>
              <a:t>in Reception</a:t>
            </a:r>
          </a:p>
        </p:txBody>
      </p:sp>
      <p:sp>
        <p:nvSpPr>
          <p:cNvPr id="3" name="Subtitle 2"/>
          <p:cNvSpPr>
            <a:spLocks noGrp="1"/>
          </p:cNvSpPr>
          <p:nvPr>
            <p:ph type="subTitle" idx="1"/>
          </p:nvPr>
        </p:nvSpPr>
        <p:spPr/>
        <p:txBody>
          <a:bodyPr rtlCol="0">
            <a:normAutofit/>
          </a:bodyPr>
          <a:lstStyle/>
          <a:p>
            <a:pPr fontAlgn="auto">
              <a:spcAft>
                <a:spcPts val="0"/>
              </a:spcAft>
              <a:buFont typeface="Arial" pitchFamily="34" charset="0"/>
              <a:buNone/>
              <a:defRPr/>
            </a:pPr>
            <a:r>
              <a:rPr lang="en-GB" dirty="0">
                <a:solidFill>
                  <a:srgbClr val="0070C0"/>
                </a:solidFill>
                <a:latin typeface="Comic Sans MS" panose="030F0702030302020204" pitchFamily="66" charset="0"/>
              </a:rPr>
              <a:t>27</a:t>
            </a:r>
            <a:r>
              <a:rPr lang="en-GB" baseline="30000" dirty="0">
                <a:solidFill>
                  <a:srgbClr val="0070C0"/>
                </a:solidFill>
                <a:latin typeface="Comic Sans MS" panose="030F0702030302020204" pitchFamily="66" charset="0"/>
              </a:rPr>
              <a:t>th</a:t>
            </a:r>
            <a:r>
              <a:rPr lang="en-GB" dirty="0">
                <a:solidFill>
                  <a:srgbClr val="0070C0"/>
                </a:solidFill>
                <a:latin typeface="Comic Sans MS" panose="030F0702030302020204" pitchFamily="66" charset="0"/>
              </a:rPr>
              <a:t> September 2022</a:t>
            </a:r>
          </a:p>
        </p:txBody>
      </p:sp>
    </p:spTree>
    <p:extLst>
      <p:ext uri="{BB962C8B-B14F-4D97-AF65-F5344CB8AC3E}">
        <p14:creationId xmlns:p14="http://schemas.microsoft.com/office/powerpoint/2010/main" val="328700620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r>
              <a:rPr lang="en-GB" dirty="0">
                <a:latin typeface="Comic Sans MS" panose="030F0702030302020204" pitchFamily="66" charset="0"/>
              </a:rPr>
              <a:t>Reading for Pleasure</a:t>
            </a:r>
          </a:p>
        </p:txBody>
      </p:sp>
      <p:sp>
        <p:nvSpPr>
          <p:cNvPr id="4099" name="Content Placeholder 2"/>
          <p:cNvSpPr>
            <a:spLocks noGrp="1"/>
          </p:cNvSpPr>
          <p:nvPr>
            <p:ph idx="1"/>
          </p:nvPr>
        </p:nvSpPr>
        <p:spPr/>
        <p:txBody>
          <a:bodyPr/>
          <a:lstStyle/>
          <a:p>
            <a:pPr marL="0" indent="0">
              <a:buNone/>
            </a:pPr>
            <a:r>
              <a:rPr lang="en-GB" dirty="0">
                <a:latin typeface="Comic Sans MS" panose="030F0702030302020204" pitchFamily="66" charset="0"/>
              </a:rPr>
              <a:t>At Caversham Park Primary School we aim to instil a love of reading and ensure your child learns to read well. Numerous research projects have found that the more a child reads the better reader they will be. So regular reading at home is paramount!</a:t>
            </a:r>
          </a:p>
        </p:txBody>
      </p:sp>
    </p:spTree>
    <p:extLst>
      <p:ext uri="{BB962C8B-B14F-4D97-AF65-F5344CB8AC3E}">
        <p14:creationId xmlns:p14="http://schemas.microsoft.com/office/powerpoint/2010/main" val="1003349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Reading for pleasure </a:t>
            </a:r>
            <a:r>
              <a:rPr lang="en-GB" dirty="0">
                <a:latin typeface="Comic Sans MS" panose="030F0702030302020204" pitchFamily="66" charset="0"/>
                <a:sym typeface="Wingdings" panose="05000000000000000000" pitchFamily="2" charset="2"/>
              </a:rPr>
              <a:t></a:t>
            </a:r>
            <a:endParaRPr lang="en-GB" dirty="0">
              <a:latin typeface="Comic Sans MS" panose="030F0702030302020204" pitchFamily="66" charset="0"/>
            </a:endParaRPr>
          </a:p>
        </p:txBody>
      </p:sp>
      <p:sp>
        <p:nvSpPr>
          <p:cNvPr id="3" name="Content Placeholder 2"/>
          <p:cNvSpPr>
            <a:spLocks noGrp="1"/>
          </p:cNvSpPr>
          <p:nvPr>
            <p:ph idx="1"/>
          </p:nvPr>
        </p:nvSpPr>
        <p:spPr/>
        <p:txBody>
          <a:bodyPr/>
          <a:lstStyle/>
          <a:p>
            <a:pPr>
              <a:buNone/>
            </a:pPr>
            <a:r>
              <a:rPr lang="en-GB" dirty="0">
                <a:latin typeface="Comic Sans MS" panose="030F0702030302020204" pitchFamily="66" charset="0"/>
              </a:rPr>
              <a:t>Reading comes in many forms......</a:t>
            </a:r>
          </a:p>
          <a:p>
            <a:r>
              <a:rPr lang="en-GB" dirty="0">
                <a:latin typeface="Comic Sans MS" panose="030F0702030302020204" pitchFamily="66" charset="0"/>
              </a:rPr>
              <a:t>Signs</a:t>
            </a:r>
          </a:p>
          <a:p>
            <a:r>
              <a:rPr lang="en-GB" dirty="0">
                <a:latin typeface="Comic Sans MS" panose="030F0702030302020204" pitchFamily="66" charset="0"/>
              </a:rPr>
              <a:t>Labels</a:t>
            </a:r>
          </a:p>
          <a:p>
            <a:r>
              <a:rPr lang="en-GB" dirty="0">
                <a:latin typeface="Comic Sans MS" panose="030F0702030302020204" pitchFamily="66" charset="0"/>
              </a:rPr>
              <a:t>Comics</a:t>
            </a:r>
          </a:p>
          <a:p>
            <a:r>
              <a:rPr lang="en-GB" dirty="0">
                <a:latin typeface="Comic Sans MS" panose="030F0702030302020204" pitchFamily="66" charset="0"/>
              </a:rPr>
              <a:t>Nursery Rhymes</a:t>
            </a:r>
          </a:p>
          <a:p>
            <a:r>
              <a:rPr lang="en-GB" dirty="0">
                <a:latin typeface="Comic Sans MS" panose="030F0702030302020204" pitchFamily="66" charset="0"/>
              </a:rPr>
              <a:t>Catalogues</a:t>
            </a:r>
          </a:p>
          <a:p>
            <a:r>
              <a:rPr lang="en-GB" dirty="0">
                <a:latin typeface="Comic Sans MS" panose="030F0702030302020204" pitchFamily="66" charset="0"/>
              </a:rPr>
              <a:t>Magazines</a:t>
            </a:r>
          </a:p>
        </p:txBody>
      </p:sp>
      <p:pic>
        <p:nvPicPr>
          <p:cNvPr id="4" name="Content Placeholder 3" descr="fishing.bmp">
            <a:extLst>
              <a:ext uri="{FF2B5EF4-FFF2-40B4-BE49-F238E27FC236}">
                <a16:creationId xmlns:a16="http://schemas.microsoft.com/office/drawing/2014/main" id="{CFE51B47-56CE-4E15-850B-71A6855B3DD7}"/>
              </a:ext>
            </a:extLst>
          </p:cNvPr>
          <p:cNvPicPr>
            <a:picLocks noChangeAspect="1"/>
          </p:cNvPicPr>
          <p:nvPr/>
        </p:nvPicPr>
        <p:blipFill>
          <a:blip r:embed="rId2" cstate="print"/>
          <a:srcRect/>
          <a:stretch>
            <a:fillRect/>
          </a:stretch>
        </p:blipFill>
        <p:spPr bwMode="auto">
          <a:xfrm>
            <a:off x="7170266" y="1125538"/>
            <a:ext cx="1685925" cy="2303462"/>
          </a:xfrm>
          <a:prstGeom prst="rect">
            <a:avLst/>
          </a:prstGeom>
          <a:noFill/>
          <a:ln w="9525">
            <a:noFill/>
            <a:miter lim="800000"/>
            <a:headEnd/>
            <a:tailEnd/>
          </a:ln>
        </p:spPr>
      </p:pic>
      <p:pic>
        <p:nvPicPr>
          <p:cNvPr id="5" name="Picture 4" descr="tractor.jpg">
            <a:extLst>
              <a:ext uri="{FF2B5EF4-FFF2-40B4-BE49-F238E27FC236}">
                <a16:creationId xmlns:a16="http://schemas.microsoft.com/office/drawing/2014/main" id="{41C3AECF-9EBF-42CE-BA2F-7AB5FA7345C4}"/>
              </a:ext>
            </a:extLst>
          </p:cNvPr>
          <p:cNvPicPr>
            <a:picLocks noChangeAspect="1"/>
          </p:cNvPicPr>
          <p:nvPr/>
        </p:nvPicPr>
        <p:blipFill>
          <a:blip r:embed="rId3" cstate="print"/>
          <a:srcRect/>
          <a:stretch>
            <a:fillRect/>
          </a:stretch>
        </p:blipFill>
        <p:spPr bwMode="auto">
          <a:xfrm>
            <a:off x="6572462" y="3668926"/>
            <a:ext cx="2170114" cy="3065249"/>
          </a:xfrm>
          <a:prstGeom prst="rect">
            <a:avLst/>
          </a:prstGeom>
          <a:noFill/>
          <a:ln w="9525">
            <a:noFill/>
            <a:miter lim="800000"/>
            <a:headEnd/>
            <a:tailEnd/>
          </a:ln>
        </p:spPr>
      </p:pic>
      <p:pic>
        <p:nvPicPr>
          <p:cNvPr id="6" name="Picture 7" descr="food.jpg">
            <a:extLst>
              <a:ext uri="{FF2B5EF4-FFF2-40B4-BE49-F238E27FC236}">
                <a16:creationId xmlns:a16="http://schemas.microsoft.com/office/drawing/2014/main" id="{75ADD32C-3A7B-44CB-AD89-9C4FB465ECCF}"/>
              </a:ext>
            </a:extLst>
          </p:cNvPr>
          <p:cNvPicPr>
            <a:picLocks noChangeAspect="1"/>
          </p:cNvPicPr>
          <p:nvPr/>
        </p:nvPicPr>
        <p:blipFill>
          <a:blip r:embed="rId4" cstate="print"/>
          <a:srcRect/>
          <a:stretch>
            <a:fillRect/>
          </a:stretch>
        </p:blipFill>
        <p:spPr bwMode="auto">
          <a:xfrm>
            <a:off x="4402349" y="3933055"/>
            <a:ext cx="2036715" cy="2433033"/>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Parents and Families</a:t>
            </a:r>
          </a:p>
        </p:txBody>
      </p:sp>
      <p:sp>
        <p:nvSpPr>
          <p:cNvPr id="3" name="Content Placeholder 2"/>
          <p:cNvSpPr>
            <a:spLocks noGrp="1"/>
          </p:cNvSpPr>
          <p:nvPr>
            <p:ph idx="1"/>
          </p:nvPr>
        </p:nvSpPr>
        <p:spPr/>
        <p:txBody>
          <a:bodyPr/>
          <a:lstStyle/>
          <a:p>
            <a:r>
              <a:rPr lang="en-GB" sz="2800" dirty="0">
                <a:latin typeface="Comic Sans MS" panose="030F0702030302020204" pitchFamily="66" charset="0"/>
              </a:rPr>
              <a:t>Your most important role should be in teaching children that reading is fun and will support their other interests, and is not just a "skill" that must be learned in order to do well at school or get a good job.</a:t>
            </a:r>
          </a:p>
          <a:p>
            <a:r>
              <a:rPr lang="en-GB" sz="2800" dirty="0">
                <a:latin typeface="Comic Sans MS" panose="030F0702030302020204" pitchFamily="66" charset="0"/>
              </a:rPr>
              <a:t>Research has shown that children’s literacy levels rise substantially when parents,  especially male role models, are involved in reading.</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normAutofit fontScale="90000"/>
          </a:bodyPr>
          <a:lstStyle/>
          <a:p>
            <a:r>
              <a:rPr lang="en-GB" dirty="0">
                <a:latin typeface="Comic Sans MS" panose="030F0702030302020204" pitchFamily="66" charset="0"/>
              </a:rPr>
              <a:t>How do we teach reading in Reception?</a:t>
            </a:r>
          </a:p>
        </p:txBody>
      </p:sp>
      <p:sp>
        <p:nvSpPr>
          <p:cNvPr id="9219" name="Content Placeholder 2"/>
          <p:cNvSpPr>
            <a:spLocks noGrp="1"/>
          </p:cNvSpPr>
          <p:nvPr>
            <p:ph idx="1"/>
          </p:nvPr>
        </p:nvSpPr>
        <p:spPr/>
        <p:txBody>
          <a:bodyPr>
            <a:normAutofit lnSpcReduction="10000"/>
          </a:bodyPr>
          <a:lstStyle/>
          <a:p>
            <a:pPr marL="0" indent="0" algn="ctr">
              <a:buNone/>
            </a:pPr>
            <a:r>
              <a:rPr lang="en-GB" dirty="0">
                <a:latin typeface="Comic Sans MS" panose="030F0702030302020204" pitchFamily="66" charset="0"/>
              </a:rPr>
              <a:t>Books with no words</a:t>
            </a:r>
          </a:p>
          <a:p>
            <a:r>
              <a:rPr lang="en-GB" dirty="0">
                <a:latin typeface="Comic Sans MS" panose="030F0702030302020204" pitchFamily="66" charset="0"/>
              </a:rPr>
              <a:t>Essential start to reading together.</a:t>
            </a:r>
          </a:p>
          <a:p>
            <a:r>
              <a:rPr lang="en-GB" dirty="0">
                <a:latin typeface="Comic Sans MS" panose="030F0702030302020204" pitchFamily="66" charset="0"/>
              </a:rPr>
              <a:t>No pressure to be right or wrong.</a:t>
            </a:r>
          </a:p>
          <a:p>
            <a:r>
              <a:rPr lang="en-GB" dirty="0">
                <a:latin typeface="Comic Sans MS" panose="030F0702030302020204" pitchFamily="66" charset="0"/>
              </a:rPr>
              <a:t>Learning story language.</a:t>
            </a:r>
          </a:p>
          <a:p>
            <a:r>
              <a:rPr lang="en-GB" dirty="0">
                <a:latin typeface="Comic Sans MS" panose="030F0702030302020204" pitchFamily="66" charset="0"/>
              </a:rPr>
              <a:t>Learning story structure.</a:t>
            </a:r>
          </a:p>
          <a:p>
            <a:r>
              <a:rPr lang="en-GB" dirty="0">
                <a:latin typeface="Comic Sans MS" panose="030F0702030302020204" pitchFamily="66" charset="0"/>
              </a:rPr>
              <a:t>Talking through what has happened and how you know.</a:t>
            </a:r>
          </a:p>
          <a:p>
            <a:r>
              <a:rPr lang="en-GB" dirty="0">
                <a:latin typeface="Comic Sans MS" panose="030F0702030302020204" pitchFamily="66" charset="0"/>
              </a:rPr>
              <a:t>Asking and answering questions.</a:t>
            </a:r>
          </a:p>
        </p:txBody>
      </p:sp>
    </p:spTree>
    <p:extLst>
      <p:ext uri="{BB962C8B-B14F-4D97-AF65-F5344CB8AC3E}">
        <p14:creationId xmlns:p14="http://schemas.microsoft.com/office/powerpoint/2010/main" val="41398897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itchFamily="66" charset="0"/>
              </a:rPr>
              <a:t>Reading books with no words</a:t>
            </a:r>
          </a:p>
        </p:txBody>
      </p:sp>
      <p:sp>
        <p:nvSpPr>
          <p:cNvPr id="3" name="Content Placeholder 2"/>
          <p:cNvSpPr>
            <a:spLocks noGrp="1"/>
          </p:cNvSpPr>
          <p:nvPr>
            <p:ph idx="1"/>
          </p:nvPr>
        </p:nvSpPr>
        <p:spPr/>
        <p:txBody>
          <a:bodyPr>
            <a:normAutofit/>
          </a:bodyPr>
          <a:lstStyle/>
          <a:p>
            <a:r>
              <a:rPr lang="en-GB" sz="2800" dirty="0">
                <a:latin typeface="Comic Sans MS" pitchFamily="66" charset="0"/>
              </a:rPr>
              <a:t>Start by looking at the front cover and asking your child what they can see and what the story may be about. </a:t>
            </a:r>
          </a:p>
          <a:p>
            <a:r>
              <a:rPr lang="en-GB" sz="2800" dirty="0">
                <a:latin typeface="Comic Sans MS" pitchFamily="66" charset="0"/>
              </a:rPr>
              <a:t>Encourage your child to hold the book correctly and turn the pages independently. </a:t>
            </a:r>
          </a:p>
          <a:p>
            <a:r>
              <a:rPr lang="en-GB" sz="2800" dirty="0">
                <a:latin typeface="Comic Sans MS" pitchFamily="66" charset="0"/>
              </a:rPr>
              <a:t>Support your child to describe what is happening on each page. If they are not sure they can tell you what they can see. </a:t>
            </a:r>
          </a:p>
          <a:p>
            <a:r>
              <a:rPr lang="en-GB" sz="2800" dirty="0">
                <a:latin typeface="Comic Sans MS" pitchFamily="66" charset="0"/>
              </a:rPr>
              <a:t>Introduce new vocabulary </a:t>
            </a:r>
          </a:p>
        </p:txBody>
      </p:sp>
    </p:spTree>
    <p:extLst>
      <p:ext uri="{BB962C8B-B14F-4D97-AF65-F5344CB8AC3E}">
        <p14:creationId xmlns:p14="http://schemas.microsoft.com/office/powerpoint/2010/main" val="833810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itchFamily="66" charset="0"/>
              </a:rPr>
              <a:t>Reading books with no words</a:t>
            </a:r>
          </a:p>
        </p:txBody>
      </p:sp>
      <p:sp>
        <p:nvSpPr>
          <p:cNvPr id="3" name="Content Placeholder 2"/>
          <p:cNvSpPr>
            <a:spLocks noGrp="1"/>
          </p:cNvSpPr>
          <p:nvPr>
            <p:ph idx="1"/>
          </p:nvPr>
        </p:nvSpPr>
        <p:spPr>
          <a:xfrm>
            <a:off x="395536" y="1844824"/>
            <a:ext cx="8229600" cy="4093915"/>
          </a:xfrm>
        </p:spPr>
        <p:txBody>
          <a:bodyPr>
            <a:normAutofit fontScale="92500" lnSpcReduction="10000"/>
          </a:bodyPr>
          <a:lstStyle/>
          <a:p>
            <a:r>
              <a:rPr lang="en-GB" sz="2800" dirty="0">
                <a:latin typeface="Comic Sans MS" pitchFamily="66" charset="0"/>
              </a:rPr>
              <a:t>Encourage and support your child to use story language, e.g. once upon a time; next; later.</a:t>
            </a:r>
          </a:p>
          <a:p>
            <a:r>
              <a:rPr lang="en-GB" sz="2800" dirty="0">
                <a:latin typeface="Comic Sans MS" pitchFamily="66" charset="0"/>
              </a:rPr>
              <a:t>Ask them to make predictions</a:t>
            </a:r>
          </a:p>
          <a:p>
            <a:r>
              <a:rPr lang="en-GB" sz="2800" dirty="0">
                <a:latin typeface="Comic Sans MS" pitchFamily="66" charset="0"/>
              </a:rPr>
              <a:t>Talk about how the characters are feeling and explain why they feel like this. </a:t>
            </a:r>
          </a:p>
          <a:p>
            <a:r>
              <a:rPr lang="en-GB" sz="2800" dirty="0">
                <a:latin typeface="Comic Sans MS" pitchFamily="66" charset="0"/>
              </a:rPr>
              <a:t>Encourage children to speak in full sentences. </a:t>
            </a:r>
          </a:p>
          <a:p>
            <a:r>
              <a:rPr lang="en-GB" sz="2800" dirty="0">
                <a:latin typeface="Comic Sans MS" pitchFamily="66" charset="0"/>
              </a:rPr>
              <a:t>Ask questions to support understanding (often some at the back of the book). Use a range of question types: who, what, when, where, why, how. </a:t>
            </a:r>
          </a:p>
          <a:p>
            <a:r>
              <a:rPr lang="en-GB" sz="2800" dirty="0">
                <a:latin typeface="Comic Sans MS" pitchFamily="66" charset="0"/>
              </a:rPr>
              <a:t>Relate the story to children’s own experiences. </a:t>
            </a:r>
          </a:p>
        </p:txBody>
      </p:sp>
    </p:spTree>
    <p:extLst>
      <p:ext uri="{BB962C8B-B14F-4D97-AF65-F5344CB8AC3E}">
        <p14:creationId xmlns:p14="http://schemas.microsoft.com/office/powerpoint/2010/main" val="34878950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79712" y="116632"/>
            <a:ext cx="4992216" cy="6656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853260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439652" y="-711460"/>
            <a:ext cx="6264696" cy="83529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23004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466655" y="-882479"/>
            <a:ext cx="6426714" cy="85689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186882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391648" y="-807470"/>
            <a:ext cx="6408712" cy="85449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189875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349642" y="-909483"/>
            <a:ext cx="6588732" cy="87849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941468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313639" y="-750556"/>
            <a:ext cx="6372708" cy="84969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8589361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313639" y="-750556"/>
            <a:ext cx="6372708" cy="84969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644580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39752" y="404664"/>
            <a:ext cx="4536504" cy="6048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984927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214784"/>
            <a:ext cx="4570902" cy="6094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158340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latin typeface="Comic Sans MS" panose="030F0702030302020204" pitchFamily="66" charset="0"/>
              </a:rPr>
              <a:t>Phonics</a:t>
            </a:r>
            <a:br>
              <a:rPr lang="en-GB" b="1" dirty="0"/>
            </a:br>
            <a:endParaRPr lang="en-GB" dirty="0"/>
          </a:p>
        </p:txBody>
      </p:sp>
      <p:sp>
        <p:nvSpPr>
          <p:cNvPr id="3" name="Content Placeholder 2"/>
          <p:cNvSpPr>
            <a:spLocks noGrp="1"/>
          </p:cNvSpPr>
          <p:nvPr>
            <p:ph idx="1"/>
          </p:nvPr>
        </p:nvSpPr>
        <p:spPr>
          <a:xfrm>
            <a:off x="539552" y="908720"/>
            <a:ext cx="8229600" cy="4741987"/>
          </a:xfrm>
        </p:spPr>
        <p:txBody>
          <a:bodyPr>
            <a:normAutofit fontScale="92500" lnSpcReduction="10000"/>
          </a:bodyPr>
          <a:lstStyle/>
          <a:p>
            <a:r>
              <a:rPr lang="en-GB" dirty="0">
                <a:latin typeface="Comic Sans MS" panose="030F0702030302020204" pitchFamily="66" charset="0"/>
              </a:rPr>
              <a:t>Phonics is the relationship between letters and spoken sounds. </a:t>
            </a:r>
          </a:p>
          <a:p>
            <a:endParaRPr lang="en-GB" sz="1800" dirty="0">
              <a:latin typeface="Comic Sans MS" panose="030F0702030302020204" pitchFamily="66" charset="0"/>
            </a:endParaRPr>
          </a:p>
          <a:p>
            <a:r>
              <a:rPr lang="en-GB" dirty="0">
                <a:latin typeface="Comic Sans MS" panose="030F0702030302020204" pitchFamily="66" charset="0"/>
              </a:rPr>
              <a:t>It teaches the children to read and write. It is the main form of teaching reading, writing and spelling in school.</a:t>
            </a:r>
          </a:p>
          <a:p>
            <a:endParaRPr lang="en-GB" sz="1800" dirty="0">
              <a:latin typeface="Comic Sans MS" panose="030F0702030302020204" pitchFamily="66" charset="0"/>
            </a:endParaRPr>
          </a:p>
          <a:p>
            <a:r>
              <a:rPr lang="en-GB" dirty="0">
                <a:latin typeface="Comic Sans MS" panose="030F0702030302020204" pitchFamily="66" charset="0"/>
              </a:rPr>
              <a:t>Phonics is taught daily in school – 20 minutes a day. We start at a brisk pace and may slow down once the children know the first set of sounds. </a:t>
            </a:r>
          </a:p>
          <a:p>
            <a:endParaRPr lang="en-GB" dirty="0"/>
          </a:p>
        </p:txBody>
      </p:sp>
    </p:spTree>
    <p:extLst>
      <p:ext uri="{BB962C8B-B14F-4D97-AF65-F5344CB8AC3E}">
        <p14:creationId xmlns:p14="http://schemas.microsoft.com/office/powerpoint/2010/main" val="13646702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latin typeface="Comic Sans MS" panose="030F0702030302020204" pitchFamily="66" charset="0"/>
              </a:rPr>
              <a:t>Phonics</a:t>
            </a:r>
            <a:br>
              <a:rPr lang="en-GB" b="1" dirty="0"/>
            </a:br>
            <a:endParaRPr lang="en-GB" dirty="0"/>
          </a:p>
        </p:txBody>
      </p:sp>
      <p:sp>
        <p:nvSpPr>
          <p:cNvPr id="3" name="Content Placeholder 2"/>
          <p:cNvSpPr>
            <a:spLocks noGrp="1"/>
          </p:cNvSpPr>
          <p:nvPr>
            <p:ph idx="1"/>
          </p:nvPr>
        </p:nvSpPr>
        <p:spPr>
          <a:xfrm>
            <a:off x="539552" y="1052736"/>
            <a:ext cx="8229600" cy="4525963"/>
          </a:xfrm>
        </p:spPr>
        <p:txBody>
          <a:bodyPr/>
          <a:lstStyle/>
          <a:p>
            <a:r>
              <a:rPr lang="en-GB" dirty="0">
                <a:latin typeface="Comic Sans MS" panose="030F0702030302020204" pitchFamily="66" charset="0"/>
              </a:rPr>
              <a:t>By using the sounds the children are able to read words even if they don’t know what they say…</a:t>
            </a:r>
          </a:p>
          <a:p>
            <a:pPr algn="ctr"/>
            <a:endParaRPr lang="en-GB" dirty="0">
              <a:latin typeface="Comic Sans MS" panose="030F0702030302020204" pitchFamily="66" charset="0"/>
            </a:endParaRPr>
          </a:p>
          <a:p>
            <a:pPr algn="ctr">
              <a:buNone/>
            </a:pPr>
            <a:r>
              <a:rPr lang="en-US" dirty="0" err="1">
                <a:latin typeface="Comic Sans MS" panose="030F0702030302020204" pitchFamily="66" charset="0"/>
              </a:rPr>
              <a:t>Wigh</a:t>
            </a:r>
            <a:r>
              <a:rPr lang="en-US" dirty="0">
                <a:latin typeface="Comic Sans MS" panose="030F0702030302020204" pitchFamily="66" charset="0"/>
              </a:rPr>
              <a:t> </a:t>
            </a:r>
            <a:r>
              <a:rPr lang="en-US" dirty="0" err="1">
                <a:latin typeface="Comic Sans MS" panose="030F0702030302020204" pitchFamily="66" charset="0"/>
              </a:rPr>
              <a:t>ar</a:t>
            </a:r>
            <a:r>
              <a:rPr lang="en-US" dirty="0">
                <a:latin typeface="Comic Sans MS" panose="030F0702030302020204" pitchFamily="66" charset="0"/>
              </a:rPr>
              <a:t> </a:t>
            </a:r>
            <a:r>
              <a:rPr lang="en-US" dirty="0" err="1">
                <a:latin typeface="Comic Sans MS" panose="030F0702030302020204" pitchFamily="66" charset="0"/>
              </a:rPr>
              <a:t>wea</a:t>
            </a:r>
            <a:r>
              <a:rPr lang="en-US" dirty="0">
                <a:latin typeface="Comic Sans MS" panose="030F0702030302020204" pitchFamily="66" charset="0"/>
              </a:rPr>
              <a:t> </a:t>
            </a:r>
            <a:r>
              <a:rPr lang="en-US" dirty="0" err="1">
                <a:latin typeface="Comic Sans MS" panose="030F0702030302020204" pitchFamily="66" charset="0"/>
              </a:rPr>
              <a:t>dueing</a:t>
            </a:r>
            <a:r>
              <a:rPr lang="en-US" dirty="0">
                <a:latin typeface="Comic Sans MS" panose="030F0702030302020204" pitchFamily="66" charset="0"/>
              </a:rPr>
              <a:t> </a:t>
            </a:r>
            <a:r>
              <a:rPr lang="en-US" dirty="0" err="1">
                <a:latin typeface="Comic Sans MS" panose="030F0702030302020204" pitchFamily="66" charset="0"/>
              </a:rPr>
              <a:t>thiss</a:t>
            </a:r>
            <a:r>
              <a:rPr lang="en-US" dirty="0">
                <a:latin typeface="Comic Sans MS" panose="030F0702030302020204" pitchFamily="66" charset="0"/>
              </a:rPr>
              <a:t>?</a:t>
            </a:r>
          </a:p>
          <a:p>
            <a:pPr algn="ctr">
              <a:buNone/>
            </a:pPr>
            <a:endParaRPr lang="en-US" dirty="0">
              <a:latin typeface="Comic Sans MS" panose="030F0702030302020204" pitchFamily="66" charset="0"/>
            </a:endParaRPr>
          </a:p>
          <a:p>
            <a:pPr algn="ctr">
              <a:buNone/>
            </a:pPr>
            <a:r>
              <a:rPr lang="en-US" dirty="0" err="1">
                <a:latin typeface="Comic Sans MS" panose="030F0702030302020204" pitchFamily="66" charset="0"/>
              </a:rPr>
              <a:t>Ie</a:t>
            </a:r>
            <a:r>
              <a:rPr lang="en-US" dirty="0">
                <a:latin typeface="Comic Sans MS" panose="030F0702030302020204" pitchFamily="66" charset="0"/>
              </a:rPr>
              <a:t> </a:t>
            </a:r>
            <a:r>
              <a:rPr lang="en-US" dirty="0" err="1">
                <a:latin typeface="Comic Sans MS" panose="030F0702030302020204" pitchFamily="66" charset="0"/>
              </a:rPr>
              <a:t>feall</a:t>
            </a:r>
            <a:r>
              <a:rPr lang="en-US" dirty="0">
                <a:latin typeface="Comic Sans MS" panose="030F0702030302020204" pitchFamily="66" charset="0"/>
              </a:rPr>
              <a:t> </a:t>
            </a:r>
            <a:r>
              <a:rPr lang="en-US" dirty="0" err="1">
                <a:latin typeface="Comic Sans MS" panose="030F0702030302020204" pitchFamily="66" charset="0"/>
              </a:rPr>
              <a:t>sstewppide</a:t>
            </a:r>
            <a:r>
              <a:rPr lang="en-US" dirty="0">
                <a:latin typeface="Comic Sans MS" panose="030F0702030302020204" pitchFamily="66" charset="0"/>
              </a:rPr>
              <a:t>!</a:t>
            </a:r>
          </a:p>
          <a:p>
            <a:endParaRPr lang="en-GB" dirty="0">
              <a:latin typeface="Comic Sans MS" panose="030F0702030302020204" pitchFamily="66" charset="0"/>
            </a:endParaRPr>
          </a:p>
          <a:p>
            <a:endParaRPr lang="en-GB" dirty="0"/>
          </a:p>
        </p:txBody>
      </p:sp>
    </p:spTree>
    <p:extLst>
      <p:ext uri="{BB962C8B-B14F-4D97-AF65-F5344CB8AC3E}">
        <p14:creationId xmlns:p14="http://schemas.microsoft.com/office/powerpoint/2010/main" val="9653551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b="1" dirty="0">
                <a:latin typeface="Comic Sans MS" panose="030F0702030302020204" pitchFamily="66" charset="0"/>
              </a:rPr>
              <a:t>Phonics</a:t>
            </a:r>
            <a:br>
              <a:rPr lang="en-GB" b="1" dirty="0"/>
            </a:br>
            <a:endParaRPr lang="en-GB" dirty="0"/>
          </a:p>
        </p:txBody>
      </p:sp>
      <p:sp>
        <p:nvSpPr>
          <p:cNvPr id="3" name="Content Placeholder 2"/>
          <p:cNvSpPr>
            <a:spLocks noGrp="1"/>
          </p:cNvSpPr>
          <p:nvPr>
            <p:ph idx="1"/>
          </p:nvPr>
        </p:nvSpPr>
        <p:spPr>
          <a:xfrm>
            <a:off x="539552" y="1124744"/>
            <a:ext cx="8229600" cy="4525963"/>
          </a:xfrm>
        </p:spPr>
        <p:txBody>
          <a:bodyPr>
            <a:normAutofit fontScale="92500" lnSpcReduction="10000"/>
          </a:bodyPr>
          <a:lstStyle/>
          <a:p>
            <a:r>
              <a:rPr lang="en-GB" sz="2800" dirty="0">
                <a:latin typeface="Comic Sans MS" panose="030F0702030302020204" pitchFamily="66" charset="0"/>
              </a:rPr>
              <a:t>Focus on using the sounds of letters not letter names</a:t>
            </a:r>
          </a:p>
          <a:p>
            <a:r>
              <a:rPr lang="en-GB" sz="2800" dirty="0">
                <a:latin typeface="Comic Sans MS" panose="030F0702030302020204" pitchFamily="66" charset="0"/>
              </a:rPr>
              <a:t>No uh on the end of the sound</a:t>
            </a:r>
          </a:p>
          <a:p>
            <a:pPr lvl="1"/>
            <a:r>
              <a:rPr lang="en-GB" sz="2400" dirty="0">
                <a:latin typeface="Comic Sans MS" panose="030F0702030302020204" pitchFamily="66" charset="0"/>
              </a:rPr>
              <a:t>Duh- oh- </a:t>
            </a:r>
            <a:r>
              <a:rPr lang="en-GB" sz="2400" dirty="0" err="1">
                <a:latin typeface="Comic Sans MS" panose="030F0702030302020204" pitchFamily="66" charset="0"/>
              </a:rPr>
              <a:t>guh</a:t>
            </a:r>
            <a:r>
              <a:rPr lang="en-GB" sz="2400" dirty="0">
                <a:latin typeface="Comic Sans MS" panose="030F0702030302020204" pitchFamily="66" charset="0"/>
              </a:rPr>
              <a:t> vs. d-o-g. </a:t>
            </a:r>
          </a:p>
          <a:p>
            <a:r>
              <a:rPr lang="en-GB" sz="2800" dirty="0">
                <a:latin typeface="Comic Sans MS" panose="030F0702030302020204" pitchFamily="66" charset="0"/>
              </a:rPr>
              <a:t>Children read words by blending the sounds together. </a:t>
            </a:r>
          </a:p>
          <a:p>
            <a:r>
              <a:rPr lang="en-GB" sz="2800" dirty="0">
                <a:latin typeface="Comic Sans MS" panose="030F0702030302020204" pitchFamily="66" charset="0"/>
              </a:rPr>
              <a:t>Phonics does not work with some words – we call these ‘tricky’ words.</a:t>
            </a:r>
          </a:p>
          <a:p>
            <a:r>
              <a:rPr lang="en-GB" sz="2800" dirty="0">
                <a:latin typeface="Comic Sans MS" panose="030F0702030302020204" pitchFamily="66" charset="0"/>
              </a:rPr>
              <a:t>Once children confidently know at least half the sounds and can blend them to make a word, they will have books with words.</a:t>
            </a:r>
          </a:p>
          <a:p>
            <a:endParaRPr lang="en-GB" dirty="0"/>
          </a:p>
        </p:txBody>
      </p:sp>
    </p:spTree>
    <p:extLst>
      <p:ext uri="{BB962C8B-B14F-4D97-AF65-F5344CB8AC3E}">
        <p14:creationId xmlns:p14="http://schemas.microsoft.com/office/powerpoint/2010/main" val="9352738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9552" y="332656"/>
            <a:ext cx="8028384" cy="60212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extBox 1"/>
          <p:cNvSpPr txBox="1"/>
          <p:nvPr/>
        </p:nvSpPr>
        <p:spPr>
          <a:xfrm>
            <a:off x="3491880" y="5077863"/>
            <a:ext cx="3888432" cy="1077218"/>
          </a:xfrm>
          <a:prstGeom prst="rect">
            <a:avLst/>
          </a:prstGeom>
          <a:noFill/>
        </p:spPr>
        <p:txBody>
          <a:bodyPr wrap="square" rtlCol="0">
            <a:spAutoFit/>
          </a:bodyPr>
          <a:lstStyle/>
          <a:p>
            <a:r>
              <a:rPr lang="en-GB" sz="3200" dirty="0">
                <a:latin typeface="Comic Sans MS" panose="030F0702030302020204" pitchFamily="66" charset="0"/>
                <a:hlinkClick r:id="rId3"/>
              </a:rPr>
              <a:t>Click here</a:t>
            </a:r>
            <a:r>
              <a:rPr lang="en-GB" sz="3200" dirty="0">
                <a:latin typeface="Comic Sans MS" panose="030F0702030302020204" pitchFamily="66" charset="0"/>
              </a:rPr>
              <a:t> to hear pronunciations. </a:t>
            </a:r>
          </a:p>
        </p:txBody>
      </p:sp>
    </p:spTree>
    <p:extLst>
      <p:ext uri="{BB962C8B-B14F-4D97-AF65-F5344CB8AC3E}">
        <p14:creationId xmlns:p14="http://schemas.microsoft.com/office/powerpoint/2010/main" val="41872569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GB"/>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1979" y="476672"/>
            <a:ext cx="8208912" cy="6156685"/>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752360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itchFamily="66" charset="0"/>
              </a:rPr>
              <a:t>Other Phases</a:t>
            </a:r>
          </a:p>
        </p:txBody>
      </p:sp>
      <p:sp>
        <p:nvSpPr>
          <p:cNvPr id="3" name="Content Placeholder 2"/>
          <p:cNvSpPr>
            <a:spLocks noGrp="1"/>
          </p:cNvSpPr>
          <p:nvPr>
            <p:ph idx="1"/>
          </p:nvPr>
        </p:nvSpPr>
        <p:spPr>
          <a:xfrm>
            <a:off x="467544" y="1556792"/>
            <a:ext cx="8229600" cy="5040560"/>
          </a:xfrm>
        </p:spPr>
        <p:txBody>
          <a:bodyPr>
            <a:normAutofit fontScale="85000" lnSpcReduction="20000"/>
          </a:bodyPr>
          <a:lstStyle/>
          <a:p>
            <a:r>
              <a:rPr lang="en-GB" b="1" dirty="0">
                <a:latin typeface="Comic Sans MS" pitchFamily="66" charset="0"/>
              </a:rPr>
              <a:t>Phase 1 </a:t>
            </a:r>
            <a:r>
              <a:rPr lang="en-GB" dirty="0">
                <a:latin typeface="Comic Sans MS" pitchFamily="66" charset="0"/>
              </a:rPr>
              <a:t>is all about listening and playing with sounds. Children begin to oral blend e.g. I say d…o…g, you say… They will have done this at Nursery/Pre-school and we continue to play these games throughout Reception. </a:t>
            </a:r>
          </a:p>
          <a:p>
            <a:r>
              <a:rPr lang="en-GB" b="1" dirty="0">
                <a:latin typeface="Comic Sans MS" pitchFamily="66" charset="0"/>
              </a:rPr>
              <a:t>Phase 4 </a:t>
            </a:r>
            <a:r>
              <a:rPr lang="en-GB" dirty="0">
                <a:latin typeface="Comic Sans MS" pitchFamily="66" charset="0"/>
              </a:rPr>
              <a:t>– applying phase 2 &amp; 3 sounds to read and write longer words – e.g. spot, crank, pondweed. </a:t>
            </a:r>
          </a:p>
          <a:p>
            <a:r>
              <a:rPr lang="en-GB" b="1" dirty="0">
                <a:latin typeface="Comic Sans MS" pitchFamily="66" charset="0"/>
              </a:rPr>
              <a:t>Phase 5 </a:t>
            </a:r>
            <a:r>
              <a:rPr lang="en-GB" dirty="0">
                <a:latin typeface="Comic Sans MS" pitchFamily="66" charset="0"/>
              </a:rPr>
              <a:t>– some children may begin this in Reception but it is mostly taught throughout the whole of Y1. In this phase the children begin to learn the alternative ways of making the sounds they already know, e.g. </a:t>
            </a:r>
            <a:r>
              <a:rPr lang="en-GB" dirty="0" err="1">
                <a:latin typeface="Comic Sans MS" pitchFamily="66" charset="0"/>
              </a:rPr>
              <a:t>ai</a:t>
            </a:r>
            <a:r>
              <a:rPr lang="en-GB" dirty="0">
                <a:latin typeface="Comic Sans MS" pitchFamily="66" charset="0"/>
              </a:rPr>
              <a:t>, ay, </a:t>
            </a:r>
            <a:r>
              <a:rPr lang="en-GB" dirty="0" err="1">
                <a:latin typeface="Comic Sans MS" pitchFamily="66" charset="0"/>
              </a:rPr>
              <a:t>a_e</a:t>
            </a:r>
            <a:r>
              <a:rPr lang="en-GB" dirty="0">
                <a:latin typeface="Comic Sans MS" pitchFamily="66" charset="0"/>
              </a:rPr>
              <a:t>, a, </a:t>
            </a:r>
            <a:r>
              <a:rPr lang="en-GB" dirty="0" err="1">
                <a:latin typeface="Comic Sans MS" pitchFamily="66" charset="0"/>
              </a:rPr>
              <a:t>eigh</a:t>
            </a:r>
            <a:r>
              <a:rPr lang="en-GB" dirty="0">
                <a:latin typeface="Comic Sans MS" pitchFamily="66" charset="0"/>
              </a:rPr>
              <a:t>.</a:t>
            </a:r>
          </a:p>
        </p:txBody>
      </p:sp>
    </p:spTree>
    <p:extLst>
      <p:ext uri="{BB962C8B-B14F-4D97-AF65-F5344CB8AC3E}">
        <p14:creationId xmlns:p14="http://schemas.microsoft.com/office/powerpoint/2010/main" val="21768699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id="{3AB61277-1940-45EF-B97B-F50627FBA0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3548" y="377660"/>
            <a:ext cx="8136904" cy="61026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204965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Phonics Actions</a:t>
            </a:r>
          </a:p>
        </p:txBody>
      </p:sp>
      <p:sp>
        <p:nvSpPr>
          <p:cNvPr id="3" name="Content Placeholder 2"/>
          <p:cNvSpPr>
            <a:spLocks noGrp="1"/>
          </p:cNvSpPr>
          <p:nvPr>
            <p:ph idx="1"/>
          </p:nvPr>
        </p:nvSpPr>
        <p:spPr>
          <a:xfrm>
            <a:off x="467544" y="1556792"/>
            <a:ext cx="8229600" cy="4525963"/>
          </a:xfrm>
        </p:spPr>
        <p:txBody>
          <a:bodyPr/>
          <a:lstStyle/>
          <a:p>
            <a:r>
              <a:rPr lang="en-GB" dirty="0">
                <a:latin typeface="Comic Sans MS" panose="030F0702030302020204" pitchFamily="66" charset="0"/>
              </a:rPr>
              <a:t>In order to support different learning styles we teach the children actions to go with each sound. </a:t>
            </a:r>
          </a:p>
          <a:p>
            <a:r>
              <a:rPr lang="en-GB" dirty="0">
                <a:latin typeface="Comic Sans MS" panose="030F0702030302020204" pitchFamily="66" charset="0"/>
              </a:rPr>
              <a:t>The children see a sound, make the sound and perform the action. </a:t>
            </a:r>
          </a:p>
          <a:p>
            <a:r>
              <a:rPr lang="en-GB" dirty="0">
                <a:latin typeface="Comic Sans MS" panose="030F0702030302020204" pitchFamily="66" charset="0"/>
              </a:rPr>
              <a:t>Please see separate sheet for actions.</a:t>
            </a:r>
          </a:p>
          <a:p>
            <a:pPr algn="ctr">
              <a:buNone/>
            </a:pPr>
            <a:r>
              <a:rPr lang="en-GB" sz="4000" b="1" dirty="0">
                <a:solidFill>
                  <a:srgbClr val="FF0000"/>
                </a:solidFill>
                <a:latin typeface="Comic Sans MS" panose="030F0702030302020204" pitchFamily="66" charset="0"/>
              </a:rPr>
              <a:t>Have a go at some! </a:t>
            </a:r>
            <a:endParaRPr lang="en-GB" sz="4000" dirty="0">
              <a:solidFill>
                <a:srgbClr val="FF0000"/>
              </a:solidFill>
              <a:latin typeface="Comic Sans MS" panose="030F0702030302020204" pitchFamily="66" charset="0"/>
            </a:endParaRPr>
          </a:p>
          <a:p>
            <a:endParaRPr lang="en-GB" dirty="0"/>
          </a:p>
        </p:txBody>
      </p:sp>
    </p:spTree>
    <p:extLst>
      <p:ext uri="{BB962C8B-B14F-4D97-AF65-F5344CB8AC3E}">
        <p14:creationId xmlns:p14="http://schemas.microsoft.com/office/powerpoint/2010/main" val="39015358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2190" t="21855" r="22062" b="10378"/>
          <a:stretch/>
        </p:blipFill>
        <p:spPr bwMode="auto">
          <a:xfrm>
            <a:off x="22553" y="188640"/>
            <a:ext cx="9098894" cy="62215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995512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latin typeface="Comic Sans MS" pitchFamily="66" charset="0"/>
              </a:rPr>
              <a:t>Beginning to read books with words</a:t>
            </a:r>
          </a:p>
        </p:txBody>
      </p:sp>
      <p:sp>
        <p:nvSpPr>
          <p:cNvPr id="3" name="Content Placeholder 2"/>
          <p:cNvSpPr>
            <a:spLocks noGrp="1"/>
          </p:cNvSpPr>
          <p:nvPr>
            <p:ph idx="1"/>
          </p:nvPr>
        </p:nvSpPr>
        <p:spPr>
          <a:xfrm>
            <a:off x="457200" y="1600200"/>
            <a:ext cx="8229600" cy="4853136"/>
          </a:xfrm>
        </p:spPr>
        <p:txBody>
          <a:bodyPr>
            <a:normAutofit/>
          </a:bodyPr>
          <a:lstStyle/>
          <a:p>
            <a:r>
              <a:rPr lang="en-GB" sz="2400" dirty="0">
                <a:latin typeface="Comic Sans MS" pitchFamily="66" charset="0"/>
              </a:rPr>
              <a:t>All our books are fully decodable and relative to the children’s current phonic phase. </a:t>
            </a:r>
          </a:p>
          <a:p>
            <a:r>
              <a:rPr lang="en-GB" sz="2400" dirty="0">
                <a:latin typeface="Comic Sans MS" pitchFamily="66" charset="0"/>
              </a:rPr>
              <a:t>Look at and discuss the front cover. Ask child to point to the title and read it together. </a:t>
            </a:r>
          </a:p>
          <a:p>
            <a:r>
              <a:rPr lang="en-GB" sz="2400" dirty="0">
                <a:latin typeface="Comic Sans MS" pitchFamily="66" charset="0"/>
              </a:rPr>
              <a:t>Ask the child to point to the words and say each of the sounds (unless a tricky word). </a:t>
            </a:r>
          </a:p>
          <a:p>
            <a:r>
              <a:rPr lang="en-GB" sz="2400" dirty="0">
                <a:latin typeface="Comic Sans MS" pitchFamily="66" charset="0"/>
              </a:rPr>
              <a:t>At first the child will not understand the difference between sounds, words and sentences and may need support in identifying when a word ends (if necessary cover other words). </a:t>
            </a:r>
          </a:p>
        </p:txBody>
      </p:sp>
    </p:spTree>
    <p:extLst>
      <p:ext uri="{BB962C8B-B14F-4D97-AF65-F5344CB8AC3E}">
        <p14:creationId xmlns:p14="http://schemas.microsoft.com/office/powerpoint/2010/main" val="33532429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404664"/>
            <a:ext cx="8229600" cy="6120680"/>
          </a:xfrm>
        </p:spPr>
        <p:txBody>
          <a:bodyPr>
            <a:normAutofit fontScale="92500" lnSpcReduction="10000"/>
          </a:bodyPr>
          <a:lstStyle/>
          <a:p>
            <a:r>
              <a:rPr lang="en-GB" sz="2400" dirty="0">
                <a:latin typeface="Comic Sans MS" pitchFamily="66" charset="0"/>
              </a:rPr>
              <a:t>They have a go at blending the sounds – encourage them to repeat the sounds quicker and quicker to see if they can hear the word.</a:t>
            </a:r>
          </a:p>
          <a:p>
            <a:r>
              <a:rPr lang="en-GB" sz="2400" dirty="0">
                <a:latin typeface="Comic Sans MS" pitchFamily="66" charset="0"/>
              </a:rPr>
              <a:t>If they cannot blend the word themselves then the adult says the sounds for child to blend, e.g. adult: </a:t>
            </a:r>
            <a:r>
              <a:rPr lang="en-GB" sz="2400" dirty="0" err="1">
                <a:latin typeface="Comic Sans MS" pitchFamily="66" charset="0"/>
              </a:rPr>
              <a:t>c,a,t</a:t>
            </a:r>
            <a:r>
              <a:rPr lang="en-GB" sz="2400" dirty="0">
                <a:latin typeface="Comic Sans MS" pitchFamily="66" charset="0"/>
              </a:rPr>
              <a:t>; child: cat!</a:t>
            </a:r>
          </a:p>
          <a:p>
            <a:r>
              <a:rPr lang="en-GB" sz="2400" dirty="0">
                <a:latin typeface="Comic Sans MS" pitchFamily="66" charset="0"/>
              </a:rPr>
              <a:t>If they still cannot hear it then the adult models the whole process (</a:t>
            </a:r>
            <a:r>
              <a:rPr lang="en-GB" sz="2400" dirty="0" err="1">
                <a:latin typeface="Comic Sans MS" pitchFamily="66" charset="0"/>
              </a:rPr>
              <a:t>c,a,t</a:t>
            </a:r>
            <a:r>
              <a:rPr lang="en-GB" sz="2400" dirty="0">
                <a:latin typeface="Comic Sans MS" pitchFamily="66" charset="0"/>
              </a:rPr>
              <a:t>-cat) and then over time the child will begin to hear it for themselves.  </a:t>
            </a:r>
          </a:p>
          <a:p>
            <a:r>
              <a:rPr lang="en-GB" sz="2400" dirty="0">
                <a:latin typeface="Comic Sans MS" pitchFamily="66" charset="0"/>
              </a:rPr>
              <a:t>They will also find identifying tricky words and capital letters difficult to begin with. </a:t>
            </a:r>
          </a:p>
          <a:p>
            <a:r>
              <a:rPr lang="en-GB" sz="2400" dirty="0">
                <a:latin typeface="Comic Sans MS" pitchFamily="66" charset="0"/>
              </a:rPr>
              <a:t>Continue to ask questions, make predictions etc as with the non-word books. </a:t>
            </a:r>
          </a:p>
          <a:p>
            <a:r>
              <a:rPr lang="en-GB" sz="2400" dirty="0">
                <a:latin typeface="Comic Sans MS" pitchFamily="66" charset="0"/>
              </a:rPr>
              <a:t>There are usually activities in the back of the book you can do. </a:t>
            </a:r>
          </a:p>
          <a:p>
            <a:r>
              <a:rPr lang="en-GB" sz="2400" dirty="0">
                <a:latin typeface="Comic Sans MS" pitchFamily="66" charset="0"/>
              </a:rPr>
              <a:t>Target cards in reading records may also help you know what to work on. </a:t>
            </a:r>
          </a:p>
        </p:txBody>
      </p:sp>
    </p:spTree>
    <p:extLst>
      <p:ext uri="{BB962C8B-B14F-4D97-AF65-F5344CB8AC3E}">
        <p14:creationId xmlns:p14="http://schemas.microsoft.com/office/powerpoint/2010/main" val="40228659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332656"/>
            <a:ext cx="4731990" cy="6309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1140284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331640" y="-891479"/>
            <a:ext cx="6480720" cy="86409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590354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6761"/>
          <a:stretch/>
        </p:blipFill>
        <p:spPr bwMode="auto">
          <a:xfrm rot="16200000">
            <a:off x="1511186" y="-855003"/>
            <a:ext cx="6193633" cy="8856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696595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331640" y="-927484"/>
            <a:ext cx="6480720" cy="86409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2464335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b="1" u="sng" dirty="0">
                <a:latin typeface="Comic Sans MS" panose="030F0702030302020204" pitchFamily="66" charset="0"/>
              </a:rPr>
              <a:t>Importance of ‘Talk’ </a:t>
            </a:r>
          </a:p>
        </p:txBody>
      </p:sp>
      <p:sp>
        <p:nvSpPr>
          <p:cNvPr id="3" name="Content Placeholder 2"/>
          <p:cNvSpPr>
            <a:spLocks noGrp="1"/>
          </p:cNvSpPr>
          <p:nvPr>
            <p:ph idx="1"/>
          </p:nvPr>
        </p:nvSpPr>
        <p:spPr>
          <a:xfrm>
            <a:off x="107504" y="1600200"/>
            <a:ext cx="8856984" cy="4525963"/>
          </a:xfrm>
        </p:spPr>
        <p:txBody>
          <a:bodyPr>
            <a:normAutofit lnSpcReduction="10000"/>
          </a:bodyPr>
          <a:lstStyle/>
          <a:p>
            <a:pPr marL="0" indent="0">
              <a:buNone/>
            </a:pPr>
            <a:r>
              <a:rPr lang="en-GB" sz="2800" dirty="0">
                <a:latin typeface="Comic Sans MS" panose="030F0702030302020204" pitchFamily="66" charset="0"/>
              </a:rPr>
              <a:t>What is effective ‘book talk’?</a:t>
            </a:r>
          </a:p>
          <a:p>
            <a:pPr marL="0" indent="0">
              <a:buNone/>
            </a:pPr>
            <a:endParaRPr lang="en-GB" sz="2800" dirty="0">
              <a:latin typeface="Comic Sans MS" panose="030F0702030302020204" pitchFamily="66" charset="0"/>
            </a:endParaRPr>
          </a:p>
          <a:p>
            <a:r>
              <a:rPr lang="en-GB" sz="2200" dirty="0">
                <a:latin typeface="Comic Sans MS" panose="030F0702030302020204" pitchFamily="66" charset="0"/>
              </a:rPr>
              <a:t>Use the pictures (discussing/letting your child tell the story </a:t>
            </a:r>
          </a:p>
          <a:p>
            <a:r>
              <a:rPr lang="en-GB" sz="2200" dirty="0">
                <a:latin typeface="Comic Sans MS" panose="030F0702030302020204" pitchFamily="66" charset="0"/>
              </a:rPr>
              <a:t>Discussing the text (plot, characters, setting)</a:t>
            </a:r>
          </a:p>
          <a:p>
            <a:r>
              <a:rPr lang="en-GB" sz="2200" dirty="0">
                <a:latin typeface="Comic Sans MS" panose="030F0702030302020204" pitchFamily="66" charset="0"/>
              </a:rPr>
              <a:t>Sharing opinions (regarding both of the above)</a:t>
            </a:r>
          </a:p>
          <a:p>
            <a:r>
              <a:rPr lang="en-GB" sz="2200" dirty="0">
                <a:latin typeface="Comic Sans MS" panose="030F0702030302020204" pitchFamily="66" charset="0"/>
              </a:rPr>
              <a:t>Making predictions – what will happen next?</a:t>
            </a:r>
          </a:p>
          <a:p>
            <a:r>
              <a:rPr lang="en-GB" sz="2200" dirty="0">
                <a:latin typeface="Comic Sans MS" panose="030F0702030302020204" pitchFamily="66" charset="0"/>
              </a:rPr>
              <a:t>Giving reasons </a:t>
            </a:r>
          </a:p>
          <a:p>
            <a:r>
              <a:rPr lang="en-GB" sz="2200" dirty="0">
                <a:latin typeface="Comic Sans MS" panose="030F0702030302020204" pitchFamily="66" charset="0"/>
              </a:rPr>
              <a:t>Making links through real life experiences and other texts</a:t>
            </a:r>
          </a:p>
          <a:p>
            <a:pPr marL="0" indent="0" algn="ctr">
              <a:buNone/>
            </a:pPr>
            <a:endParaRPr lang="en-GB" sz="2000" i="1" dirty="0">
              <a:latin typeface="Comic Sans MS" panose="030F0702030302020204" pitchFamily="66" charset="0"/>
            </a:endParaRPr>
          </a:p>
          <a:p>
            <a:pPr marL="0" indent="0" algn="ctr">
              <a:buNone/>
            </a:pPr>
            <a:r>
              <a:rPr lang="en-GB" sz="2000" i="1" dirty="0">
                <a:latin typeface="Comic Sans MS" panose="030F0702030302020204" pitchFamily="66" charset="0"/>
              </a:rPr>
              <a:t>In order for children to understand the context of books – they need to have had the opportunity to discuss and talk about their own real life experiences in order to make comparisons and relate.  </a:t>
            </a:r>
          </a:p>
          <a:p>
            <a:endParaRPr lang="en-GB" dirty="0"/>
          </a:p>
          <a:p>
            <a:endParaRPr lang="en-GB" dirty="0"/>
          </a:p>
          <a:p>
            <a:endParaRPr lang="en-GB" dirty="0"/>
          </a:p>
        </p:txBody>
      </p:sp>
    </p:spTree>
    <p:extLst>
      <p:ext uri="{BB962C8B-B14F-4D97-AF65-F5344CB8AC3E}">
        <p14:creationId xmlns:p14="http://schemas.microsoft.com/office/powerpoint/2010/main" val="8721812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800" b="1" u="sng" dirty="0">
                <a:latin typeface="Comic Sans MS" panose="030F0702030302020204" pitchFamily="66" charset="0"/>
              </a:rPr>
              <a:t>Vocabulary </a:t>
            </a:r>
          </a:p>
        </p:txBody>
      </p:sp>
      <p:sp>
        <p:nvSpPr>
          <p:cNvPr id="3" name="Content Placeholder 2"/>
          <p:cNvSpPr>
            <a:spLocks noGrp="1"/>
          </p:cNvSpPr>
          <p:nvPr>
            <p:ph idx="1"/>
          </p:nvPr>
        </p:nvSpPr>
        <p:spPr>
          <a:xfrm>
            <a:off x="251520" y="1600200"/>
            <a:ext cx="8712968" cy="4525963"/>
          </a:xfrm>
        </p:spPr>
        <p:txBody>
          <a:bodyPr>
            <a:normAutofit fontScale="92500" lnSpcReduction="10000"/>
          </a:bodyPr>
          <a:lstStyle/>
          <a:p>
            <a:pPr marL="0" indent="0" algn="ctr">
              <a:buNone/>
            </a:pPr>
            <a:r>
              <a:rPr lang="en-GB" sz="2600" i="1" dirty="0">
                <a:latin typeface="Comic Sans MS" panose="030F0702030302020204" pitchFamily="66" charset="0"/>
              </a:rPr>
              <a:t>‘The more children read, the more words they’ll learn’.</a:t>
            </a:r>
          </a:p>
          <a:p>
            <a:pPr marL="0" indent="0" algn="ctr">
              <a:buNone/>
            </a:pPr>
            <a:endParaRPr lang="en-GB" sz="2600" i="1" dirty="0">
              <a:latin typeface="Comic Sans MS" panose="030F0702030302020204" pitchFamily="66" charset="0"/>
            </a:endParaRPr>
          </a:p>
          <a:p>
            <a:r>
              <a:rPr lang="en-GB" sz="2800" dirty="0">
                <a:latin typeface="Comic Sans MS" panose="030F0702030302020204" pitchFamily="66" charset="0"/>
              </a:rPr>
              <a:t>Read to them </a:t>
            </a:r>
          </a:p>
          <a:p>
            <a:r>
              <a:rPr lang="en-GB" sz="2800" dirty="0">
                <a:latin typeface="Comic Sans MS" panose="030F0702030302020204" pitchFamily="66" charset="0"/>
              </a:rPr>
              <a:t>Get them reading </a:t>
            </a:r>
          </a:p>
          <a:p>
            <a:r>
              <a:rPr lang="en-GB" sz="2800" dirty="0">
                <a:latin typeface="Comic Sans MS" panose="030F0702030302020204" pitchFamily="66" charset="0"/>
              </a:rPr>
              <a:t>Use grown-up words in normal conversations</a:t>
            </a:r>
          </a:p>
          <a:p>
            <a:r>
              <a:rPr lang="en-GB" sz="2800" dirty="0">
                <a:latin typeface="Comic Sans MS" panose="030F0702030302020204" pitchFamily="66" charset="0"/>
              </a:rPr>
              <a:t>Encourage ‘book talk’ at home</a:t>
            </a:r>
          </a:p>
          <a:p>
            <a:r>
              <a:rPr lang="en-GB" sz="2800" dirty="0">
                <a:latin typeface="Comic Sans MS" panose="030F0702030302020204" pitchFamily="66" charset="0"/>
              </a:rPr>
              <a:t>Enjoy words- teach them ‘exciting’ tricky words and the word families they come from</a:t>
            </a:r>
          </a:p>
          <a:p>
            <a:r>
              <a:rPr lang="en-GB" sz="2800" dirty="0">
                <a:latin typeface="Comic Sans MS" panose="030F0702030302020204" pitchFamily="66" charset="0"/>
              </a:rPr>
              <a:t>Talk about synonyms (other words which mean the same) – For example: Which other words mean sad?</a:t>
            </a:r>
          </a:p>
        </p:txBody>
      </p:sp>
    </p:spTree>
    <p:extLst>
      <p:ext uri="{BB962C8B-B14F-4D97-AF65-F5344CB8AC3E}">
        <p14:creationId xmlns:p14="http://schemas.microsoft.com/office/powerpoint/2010/main" val="14670350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pPr algn="l"/>
            <a:r>
              <a:rPr lang="en-GB" sz="6600" b="1" dirty="0">
                <a:latin typeface="Comic Sans MS" panose="030F0702030302020204" pitchFamily="66" charset="0"/>
              </a:rPr>
              <a:t>The key is…</a:t>
            </a:r>
          </a:p>
        </p:txBody>
      </p:sp>
      <p:sp>
        <p:nvSpPr>
          <p:cNvPr id="3" name="Content Placeholder 2"/>
          <p:cNvSpPr>
            <a:spLocks noGrp="1"/>
          </p:cNvSpPr>
          <p:nvPr>
            <p:ph idx="1"/>
          </p:nvPr>
        </p:nvSpPr>
        <p:spPr>
          <a:xfrm>
            <a:off x="179512" y="1600200"/>
            <a:ext cx="8784976" cy="4525963"/>
          </a:xfrm>
        </p:spPr>
        <p:txBody>
          <a:bodyPr>
            <a:normAutofit fontScale="92500"/>
          </a:bodyPr>
          <a:lstStyle/>
          <a:p>
            <a:pPr marL="0" indent="0">
              <a:buNone/>
            </a:pPr>
            <a:endParaRPr lang="en-GB" sz="5400" dirty="0">
              <a:latin typeface="Comic Sans MS" panose="030F0702030302020204" pitchFamily="66" charset="0"/>
            </a:endParaRPr>
          </a:p>
          <a:p>
            <a:pPr marL="0" indent="0" algn="ctr">
              <a:buNone/>
            </a:pPr>
            <a:r>
              <a:rPr lang="en-GB" sz="5400" dirty="0">
                <a:latin typeface="Comic Sans MS" panose="030F0702030302020204" pitchFamily="66" charset="0"/>
              </a:rPr>
              <a:t>Talk, talk and more talk!!</a:t>
            </a:r>
          </a:p>
          <a:p>
            <a:pPr marL="0" indent="0">
              <a:buNone/>
            </a:pPr>
            <a:endParaRPr lang="en-GB" sz="5400" dirty="0">
              <a:latin typeface="Comic Sans MS" panose="030F0702030302020204" pitchFamily="66" charset="0"/>
            </a:endParaRPr>
          </a:p>
          <a:p>
            <a:pPr marL="0" indent="0" algn="ctr">
              <a:buNone/>
            </a:pPr>
            <a:r>
              <a:rPr lang="en-GB" sz="4300" dirty="0">
                <a:latin typeface="Comic Sans MS" panose="030F0702030302020204" pitchFamily="66" charset="0"/>
              </a:rPr>
              <a:t>(often/ regularly/ frequently/everyday/all the time!) </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485204">
            <a:off x="6035856" y="530681"/>
            <a:ext cx="2715019" cy="1052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865933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17351" y="260648"/>
            <a:ext cx="8517632" cy="4525963"/>
          </a:xfrm>
        </p:spPr>
        <p:txBody>
          <a:bodyPr>
            <a:normAutofit fontScale="92500" lnSpcReduction="10000"/>
          </a:bodyPr>
          <a:lstStyle/>
          <a:p>
            <a:pPr marL="0" indent="0" algn="ctr">
              <a:buNone/>
            </a:pPr>
            <a:r>
              <a:rPr lang="en-GB" sz="5400" dirty="0">
                <a:latin typeface="Comic Sans MS" panose="030F0702030302020204" pitchFamily="66" charset="0"/>
              </a:rPr>
              <a:t>“Don’t be afraid to use </a:t>
            </a:r>
            <a:r>
              <a:rPr lang="en-GB" sz="8800" dirty="0">
                <a:latin typeface="Comic Sans MS" panose="030F0702030302020204" pitchFamily="66" charset="0"/>
              </a:rPr>
              <a:t>big </a:t>
            </a:r>
            <a:r>
              <a:rPr lang="en-GB" sz="5400" dirty="0">
                <a:latin typeface="Comic Sans MS" panose="030F0702030302020204" pitchFamily="66" charset="0"/>
              </a:rPr>
              <a:t>words with </a:t>
            </a:r>
            <a:r>
              <a:rPr lang="en-GB" sz="2800" dirty="0">
                <a:latin typeface="Comic Sans MS" panose="030F0702030302020204" pitchFamily="66" charset="0"/>
              </a:rPr>
              <a:t>little</a:t>
            </a:r>
            <a:r>
              <a:rPr lang="en-GB" sz="5400" dirty="0">
                <a:latin typeface="Comic Sans MS" panose="030F0702030302020204" pitchFamily="66" charset="0"/>
              </a:rPr>
              <a:t> kids. If they can say </a:t>
            </a:r>
            <a:r>
              <a:rPr lang="en-GB" sz="6400" b="1" dirty="0">
                <a:latin typeface="Broadway" panose="04040905080B02020502" pitchFamily="82" charset="0"/>
              </a:rPr>
              <a:t>Tyrannosaurus Rex</a:t>
            </a:r>
            <a:r>
              <a:rPr lang="en-GB" sz="5400" dirty="0">
                <a:latin typeface="Comic Sans MS" panose="030F0702030302020204" pitchFamily="66" charset="0"/>
              </a:rPr>
              <a:t>…</a:t>
            </a:r>
          </a:p>
          <a:p>
            <a:pPr marL="0" indent="0" algn="ctr">
              <a:buNone/>
            </a:pPr>
            <a:r>
              <a:rPr lang="en-GB" sz="5400" dirty="0">
                <a:latin typeface="Comic Sans MS" panose="030F0702030302020204" pitchFamily="66" charset="0"/>
              </a:rPr>
              <a:t>they can say anything!”</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4353341"/>
            <a:ext cx="2750815" cy="229051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386254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Reading books</a:t>
            </a:r>
          </a:p>
        </p:txBody>
      </p:sp>
      <p:sp>
        <p:nvSpPr>
          <p:cNvPr id="3" name="Content Placeholder 2"/>
          <p:cNvSpPr>
            <a:spLocks noGrp="1"/>
          </p:cNvSpPr>
          <p:nvPr>
            <p:ph idx="1"/>
          </p:nvPr>
        </p:nvSpPr>
        <p:spPr>
          <a:xfrm>
            <a:off x="457200" y="1340768"/>
            <a:ext cx="8229600" cy="5184576"/>
          </a:xfrm>
        </p:spPr>
        <p:txBody>
          <a:bodyPr>
            <a:normAutofit lnSpcReduction="10000"/>
          </a:bodyPr>
          <a:lstStyle/>
          <a:p>
            <a:r>
              <a:rPr lang="en-GB" sz="2800" dirty="0">
                <a:latin typeface="Comic Sans MS" panose="030F0702030302020204" pitchFamily="66" charset="0"/>
              </a:rPr>
              <a:t>Your child will bring home their first reading book today. </a:t>
            </a:r>
          </a:p>
          <a:p>
            <a:r>
              <a:rPr lang="en-GB" sz="2800" dirty="0">
                <a:latin typeface="Comic Sans MS" panose="030F0702030302020204" pitchFamily="66" charset="0"/>
              </a:rPr>
              <a:t>Reading books will be changed if it has been read </a:t>
            </a:r>
            <a:r>
              <a:rPr lang="en-GB" sz="2800" b="1" u="sng" dirty="0">
                <a:latin typeface="Comic Sans MS" panose="030F0702030302020204" pitchFamily="66" charset="0"/>
              </a:rPr>
              <a:t>at least 2 times. </a:t>
            </a:r>
          </a:p>
          <a:p>
            <a:r>
              <a:rPr lang="en-GB" sz="2800" dirty="0">
                <a:latin typeface="Comic Sans MS" panose="030F0702030302020204" pitchFamily="66" charset="0"/>
              </a:rPr>
              <a:t>The first read is for decoding and the second is for comprehension. </a:t>
            </a:r>
          </a:p>
          <a:p>
            <a:r>
              <a:rPr lang="en-GB" sz="2800" dirty="0">
                <a:latin typeface="Comic Sans MS" panose="030F0702030302020204" pitchFamily="66" charset="0"/>
              </a:rPr>
              <a:t>We also hear the children read regularly in school. </a:t>
            </a:r>
          </a:p>
          <a:p>
            <a:r>
              <a:rPr lang="en-GB" sz="2800" dirty="0">
                <a:latin typeface="Comic Sans MS" panose="030F0702030302020204" pitchFamily="66" charset="0"/>
              </a:rPr>
              <a:t>As stated previously all children will begin with books that contain no words – these are an important part of your child’s reading development. </a:t>
            </a:r>
          </a:p>
        </p:txBody>
      </p:sp>
    </p:spTree>
    <p:extLst>
      <p:ext uri="{BB962C8B-B14F-4D97-AF65-F5344CB8AC3E}">
        <p14:creationId xmlns:p14="http://schemas.microsoft.com/office/powerpoint/2010/main" val="4788002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omic Sans MS" panose="030F0702030302020204" pitchFamily="66" charset="0"/>
              </a:rPr>
              <a:t>Reading records</a:t>
            </a:r>
          </a:p>
        </p:txBody>
      </p:sp>
      <p:sp>
        <p:nvSpPr>
          <p:cNvPr id="3" name="Content Placeholder 2"/>
          <p:cNvSpPr>
            <a:spLocks noGrp="1"/>
          </p:cNvSpPr>
          <p:nvPr>
            <p:ph idx="1"/>
          </p:nvPr>
        </p:nvSpPr>
        <p:spPr>
          <a:xfrm>
            <a:off x="457200" y="1268760"/>
            <a:ext cx="8229600" cy="5256584"/>
          </a:xfrm>
        </p:spPr>
        <p:txBody>
          <a:bodyPr>
            <a:normAutofit/>
          </a:bodyPr>
          <a:lstStyle/>
          <a:p>
            <a:r>
              <a:rPr lang="en-GB" dirty="0">
                <a:latin typeface="Comic Sans MS" panose="030F0702030302020204" pitchFamily="66" charset="0"/>
              </a:rPr>
              <a:t>Your child will have a reading record along with their reading book. </a:t>
            </a:r>
          </a:p>
          <a:p>
            <a:r>
              <a:rPr lang="en-GB" dirty="0">
                <a:latin typeface="Comic Sans MS" panose="030F0702030302020204" pitchFamily="66" charset="0"/>
              </a:rPr>
              <a:t>When you have read with your child the record book must be filled out. </a:t>
            </a:r>
          </a:p>
          <a:p>
            <a:r>
              <a:rPr lang="en-GB" dirty="0">
                <a:latin typeface="Comic Sans MS" panose="030F0702030302020204" pitchFamily="66" charset="0"/>
              </a:rPr>
              <a:t>Any information about how your child has read is useful e.g. words/sounds they found tricky. How was their blending? Could they answer questions?</a:t>
            </a:r>
          </a:p>
          <a:p>
            <a:r>
              <a:rPr lang="en-GB" dirty="0">
                <a:latin typeface="Comic Sans MS" panose="030F0702030302020204" pitchFamily="66" charset="0"/>
              </a:rPr>
              <a:t>Positive comments please! </a:t>
            </a:r>
            <a:r>
              <a:rPr lang="en-GB" dirty="0">
                <a:latin typeface="Comic Sans MS" panose="030F0702030302020204" pitchFamily="66" charset="0"/>
                <a:sym typeface="Wingdings" panose="05000000000000000000" pitchFamily="2" charset="2"/>
              </a:rPr>
              <a:t></a:t>
            </a:r>
            <a:endParaRPr lang="en-GB" dirty="0">
              <a:latin typeface="Comic Sans MS" panose="030F0702030302020204" pitchFamily="66" charset="0"/>
            </a:endParaRPr>
          </a:p>
        </p:txBody>
      </p:sp>
    </p:spTree>
    <p:extLst>
      <p:ext uri="{BB962C8B-B14F-4D97-AF65-F5344CB8AC3E}">
        <p14:creationId xmlns:p14="http://schemas.microsoft.com/office/powerpoint/2010/main" val="27258394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r>
              <a:rPr lang="en-GB" dirty="0">
                <a:latin typeface="Comic Sans MS" panose="030F0702030302020204" pitchFamily="66" charset="0"/>
              </a:rPr>
              <a:t>Conclusions</a:t>
            </a:r>
          </a:p>
        </p:txBody>
      </p:sp>
      <p:sp>
        <p:nvSpPr>
          <p:cNvPr id="10243" name="Content Placeholder 2"/>
          <p:cNvSpPr>
            <a:spLocks noGrp="1"/>
          </p:cNvSpPr>
          <p:nvPr>
            <p:ph idx="1"/>
          </p:nvPr>
        </p:nvSpPr>
        <p:spPr>
          <a:xfrm>
            <a:off x="457200" y="1340768"/>
            <a:ext cx="8229600" cy="4785395"/>
          </a:xfrm>
        </p:spPr>
        <p:txBody>
          <a:bodyPr>
            <a:normAutofit fontScale="92500"/>
          </a:bodyPr>
          <a:lstStyle/>
          <a:p>
            <a:r>
              <a:rPr lang="en-GB" dirty="0">
                <a:latin typeface="Comic Sans MS" panose="030F0702030302020204" pitchFamily="66" charset="0"/>
              </a:rPr>
              <a:t>Love reading &amp; show this to your child</a:t>
            </a:r>
          </a:p>
          <a:p>
            <a:r>
              <a:rPr lang="en-GB" dirty="0">
                <a:latin typeface="Comic Sans MS" panose="030F0702030302020204" pitchFamily="66" charset="0"/>
              </a:rPr>
              <a:t>Remember reading comes in many different forms.</a:t>
            </a:r>
          </a:p>
          <a:p>
            <a:r>
              <a:rPr lang="en-GB" dirty="0">
                <a:latin typeface="Comic Sans MS" panose="030F0702030302020204" pitchFamily="66" charset="0"/>
              </a:rPr>
              <a:t>Use phonics!</a:t>
            </a:r>
          </a:p>
          <a:p>
            <a:r>
              <a:rPr lang="en-GB" dirty="0">
                <a:latin typeface="Comic Sans MS" panose="030F0702030302020204" pitchFamily="66" charset="0"/>
              </a:rPr>
              <a:t>Bedtime stories are a must- whatever your age!</a:t>
            </a:r>
          </a:p>
          <a:p>
            <a:r>
              <a:rPr lang="en-GB" dirty="0">
                <a:latin typeface="Comic Sans MS" panose="030F0702030302020204" pitchFamily="66" charset="0"/>
              </a:rPr>
              <a:t>Encourage the children to talk about what they have read.</a:t>
            </a:r>
          </a:p>
          <a:p>
            <a:r>
              <a:rPr lang="en-GB" dirty="0">
                <a:latin typeface="Comic Sans MS" panose="030F0702030302020204" pitchFamily="66" charset="0"/>
              </a:rPr>
              <a:t>Most importantly enjoy reading together!</a:t>
            </a:r>
          </a:p>
        </p:txBody>
      </p:sp>
    </p:spTree>
    <p:extLst>
      <p:ext uri="{BB962C8B-B14F-4D97-AF65-F5344CB8AC3E}">
        <p14:creationId xmlns:p14="http://schemas.microsoft.com/office/powerpoint/2010/main" val="374018042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13850" y="260648"/>
            <a:ext cx="9157850" cy="1930226"/>
          </a:xfrm>
        </p:spPr>
        <p:txBody>
          <a:bodyPr/>
          <a:lstStyle/>
          <a:p>
            <a:r>
              <a:rPr lang="en-GB" sz="8000" dirty="0">
                <a:latin typeface="Comic Sans MS" panose="030F0702030302020204" pitchFamily="66" charset="0"/>
              </a:rPr>
              <a:t>Questions?</a:t>
            </a:r>
          </a:p>
        </p:txBody>
      </p:sp>
      <p:pic>
        <p:nvPicPr>
          <p:cNvPr id="11267" name="Picture 2" descr="C:\Users\sophie\AppData\Local\Microsoft\Windows\Temporary Internet Files\Content.IE5\H2D2I01F\MC900440452[1].wmf"/>
          <p:cNvPicPr>
            <a:picLocks noGrp="1" noChangeAspect="1" noChangeArrowheads="1"/>
          </p:cNvPicPr>
          <p:nvPr>
            <p:ph idx="1"/>
          </p:nvPr>
        </p:nvPicPr>
        <p:blipFill>
          <a:blip r:embed="rId3" cstate="print"/>
          <a:stretch>
            <a:fillRect/>
          </a:stretch>
        </p:blipFill>
        <p:spPr>
          <a:xfrm>
            <a:off x="3887787" y="2948781"/>
            <a:ext cx="1368425" cy="1828800"/>
          </a:xfrm>
          <a:noFill/>
        </p:spPr>
      </p:pic>
    </p:spTree>
    <p:extLst>
      <p:ext uri="{BB962C8B-B14F-4D97-AF65-F5344CB8AC3E}">
        <p14:creationId xmlns:p14="http://schemas.microsoft.com/office/powerpoint/2010/main" val="187143379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6A94BDB38BBD8428917796D2E4CFBF7" ma:contentTypeVersion="14" ma:contentTypeDescription="Create a new document." ma:contentTypeScope="" ma:versionID="1d745e49cec1c2871a7aab862276f137">
  <xsd:schema xmlns:xsd="http://www.w3.org/2001/XMLSchema" xmlns:xs="http://www.w3.org/2001/XMLSchema" xmlns:p="http://schemas.microsoft.com/office/2006/metadata/properties" xmlns:ns3="86999fb7-fe60-4bf1-8386-542366bfa2ab" xmlns:ns4="f7439f87-3a37-4237-9e01-f028e8b0cad7" targetNamespace="http://schemas.microsoft.com/office/2006/metadata/properties" ma:root="true" ma:fieldsID="5fbf6d82c1c16253b6cae4197725c83a" ns3:_="" ns4:_="">
    <xsd:import namespace="86999fb7-fe60-4bf1-8386-542366bfa2ab"/>
    <xsd:import namespace="f7439f87-3a37-4237-9e01-f028e8b0cad7"/>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OCR" minOccurs="0"/>
                <xsd:element ref="ns3:MediaServiceDateTaken" minOccurs="0"/>
                <xsd:element ref="ns3:MediaServiceAutoKeyPoints" minOccurs="0"/>
                <xsd:element ref="ns3:MediaServiceKeyPoints"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Location" minOccurs="0"/>
                <xsd:element ref="ns3: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6999fb7-fe60-4bf1-8386-542366bfa2a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MediaLengthInSeconds" ma:index="21"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f7439f87-3a37-4237-9e01-f028e8b0cad7"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SharingHintHash" ma:index="19"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E3FF7B3C-774B-45C0-AFC5-9C692BC80217}">
  <ds:schemaRefs>
    <ds:schemaRef ds:uri="http://schemas.microsoft.com/sharepoint/v3/contenttype/forms"/>
  </ds:schemaRefs>
</ds:datastoreItem>
</file>

<file path=customXml/itemProps2.xml><?xml version="1.0" encoding="utf-8"?>
<ds:datastoreItem xmlns:ds="http://schemas.openxmlformats.org/officeDocument/2006/customXml" ds:itemID="{4002600A-5FEA-414C-9DB5-AFA0B786230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6999fb7-fe60-4bf1-8386-542366bfa2ab"/>
    <ds:schemaRef ds:uri="f7439f87-3a37-4237-9e01-f028e8b0cad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51FF081-1EC7-40D0-BE68-C8769AE3F943}">
  <ds:schemaRefs>
    <ds:schemaRef ds:uri="http://www.w3.org/XML/1998/namespace"/>
    <ds:schemaRef ds:uri="http://purl.org/dc/dcmitype/"/>
    <ds:schemaRef ds:uri="http://purl.org/dc/terms/"/>
    <ds:schemaRef ds:uri="http://schemas.microsoft.com/office/2006/metadata/properties"/>
    <ds:schemaRef ds:uri="http://schemas.microsoft.com/office/2006/documentManagement/types"/>
    <ds:schemaRef ds:uri="86999fb7-fe60-4bf1-8386-542366bfa2ab"/>
    <ds:schemaRef ds:uri="http://purl.org/dc/elements/1.1/"/>
    <ds:schemaRef ds:uri="http://schemas.openxmlformats.org/package/2006/metadata/core-properties"/>
    <ds:schemaRef ds:uri="http://schemas.microsoft.com/office/infopath/2007/PartnerControls"/>
    <ds:schemaRef ds:uri="f7439f87-3a37-4237-9e01-f028e8b0cad7"/>
  </ds:schemaRefs>
</ds:datastoreItem>
</file>

<file path=docProps/app.xml><?xml version="1.0" encoding="utf-8"?>
<Properties xmlns="http://schemas.openxmlformats.org/officeDocument/2006/extended-properties" xmlns:vt="http://schemas.openxmlformats.org/officeDocument/2006/docPropsVTypes">
  <Template/>
  <TotalTime>5512</TotalTime>
  <Words>1386</Words>
  <Application>Microsoft Office PowerPoint</Application>
  <PresentationFormat>On-screen Show (4:3)</PresentationFormat>
  <Paragraphs>129</Paragraphs>
  <Slides>39</Slides>
  <Notes>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Arial</vt:lpstr>
      <vt:lpstr>Broadway</vt:lpstr>
      <vt:lpstr>Calibri</vt:lpstr>
      <vt:lpstr>Comic Sans MS</vt:lpstr>
      <vt:lpstr>Wingdings</vt:lpstr>
      <vt:lpstr>Office Theme</vt:lpstr>
      <vt:lpstr>Reading &amp; Phonics in Reception</vt:lpstr>
      <vt:lpstr>Reading for Pleasure</vt:lpstr>
      <vt:lpstr>Reading for pleasure </vt:lpstr>
      <vt:lpstr>Parents and Families</vt:lpstr>
      <vt:lpstr>How do we teach reading in Reception?</vt:lpstr>
      <vt:lpstr>Reading books with no words</vt:lpstr>
      <vt:lpstr>Reading books with no words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Phonics </vt:lpstr>
      <vt:lpstr>Phonics </vt:lpstr>
      <vt:lpstr>Phonics </vt:lpstr>
      <vt:lpstr>PowerPoint Presentation</vt:lpstr>
      <vt:lpstr>PowerPoint Presentation</vt:lpstr>
      <vt:lpstr>Other Phases</vt:lpstr>
      <vt:lpstr>PowerPoint Presentation</vt:lpstr>
      <vt:lpstr>Phonics Actions</vt:lpstr>
      <vt:lpstr>PowerPoint Presentation</vt:lpstr>
      <vt:lpstr>Beginning to read books with words</vt:lpstr>
      <vt:lpstr>PowerPoint Presentation</vt:lpstr>
      <vt:lpstr>PowerPoint Presentation</vt:lpstr>
      <vt:lpstr>PowerPoint Presentation</vt:lpstr>
      <vt:lpstr>PowerPoint Presentation</vt:lpstr>
      <vt:lpstr>PowerPoint Presentation</vt:lpstr>
      <vt:lpstr>Importance of ‘Talk’ </vt:lpstr>
      <vt:lpstr>Vocabulary </vt:lpstr>
      <vt:lpstr>The key is…</vt:lpstr>
      <vt:lpstr>PowerPoint Presentation</vt:lpstr>
      <vt:lpstr>Reading books</vt:lpstr>
      <vt:lpstr>Reading records</vt:lpstr>
      <vt:lpstr>Conclusions</vt:lpstr>
      <vt:lpstr>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&amp; Phonics in Reception</dc:title>
  <dc:creator>Jennifer Twyford</dc:creator>
  <cp:lastModifiedBy>Miss G Ray</cp:lastModifiedBy>
  <cp:revision>8</cp:revision>
  <cp:lastPrinted>2019-10-13T15:21:40Z</cp:lastPrinted>
  <dcterms:created xsi:type="dcterms:W3CDTF">2019-10-13T14:57:57Z</dcterms:created>
  <dcterms:modified xsi:type="dcterms:W3CDTF">2022-09-27T08:47:50Z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0x010100C6A94BDB38BBD8428917796D2E4CFBF7</vt:lpwstr>
  </property>
</Properties>
</file>